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21" r:id="rId2"/>
    <p:sldId id="318" r:id="rId3"/>
    <p:sldId id="307" r:id="rId4"/>
    <p:sldId id="294" r:id="rId5"/>
    <p:sldId id="292" r:id="rId6"/>
    <p:sldId id="287" r:id="rId7"/>
    <p:sldId id="322" r:id="rId8"/>
    <p:sldId id="288" r:id="rId9"/>
    <p:sldId id="258" r:id="rId10"/>
    <p:sldId id="273" r:id="rId11"/>
    <p:sldId id="280" r:id="rId12"/>
    <p:sldId id="278" r:id="rId13"/>
    <p:sldId id="271" r:id="rId14"/>
    <p:sldId id="286" r:id="rId15"/>
    <p:sldId id="279" r:id="rId16"/>
    <p:sldId id="259" r:id="rId17"/>
    <p:sldId id="281" r:id="rId18"/>
    <p:sldId id="283" r:id="rId19"/>
    <p:sldId id="268" r:id="rId20"/>
    <p:sldId id="311" r:id="rId21"/>
    <p:sldId id="282" r:id="rId22"/>
    <p:sldId id="284" r:id="rId23"/>
    <p:sldId id="312" r:id="rId24"/>
    <p:sldId id="293" r:id="rId25"/>
    <p:sldId id="285" r:id="rId26"/>
    <p:sldId id="295" r:id="rId27"/>
    <p:sldId id="296" r:id="rId28"/>
    <p:sldId id="309" r:id="rId29"/>
    <p:sldId id="299" r:id="rId30"/>
    <p:sldId id="298" r:id="rId31"/>
    <p:sldId id="267" r:id="rId32"/>
    <p:sldId id="314" r:id="rId33"/>
    <p:sldId id="302" r:id="rId34"/>
    <p:sldId id="303" r:id="rId35"/>
    <p:sldId id="315" r:id="rId36"/>
    <p:sldId id="323" r:id="rId37"/>
    <p:sldId id="325" r:id="rId38"/>
    <p:sldId id="290" r:id="rId39"/>
    <p:sldId id="326" r:id="rId40"/>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7343"/>
    <a:srgbClr val="68A0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43" autoAdjust="0"/>
    <p:restoredTop sz="91872" autoAdjust="0"/>
  </p:normalViewPr>
  <p:slideViewPr>
    <p:cSldViewPr snapToGrid="0">
      <p:cViewPr varScale="1">
        <p:scale>
          <a:sx n="72" d="100"/>
          <a:sy n="72" d="100"/>
        </p:scale>
        <p:origin x="90" y="192"/>
      </p:cViewPr>
      <p:guideLst/>
    </p:cSldViewPr>
  </p:slideViewPr>
  <p:notesTextViewPr>
    <p:cViewPr>
      <p:scale>
        <a:sx n="3" d="2"/>
        <a:sy n="3" d="2"/>
      </p:scale>
      <p:origin x="0" y="0"/>
    </p:cViewPr>
  </p:notesTextViewPr>
  <p:sorterViewPr>
    <p:cViewPr varScale="1">
      <p:scale>
        <a:sx n="100" d="100"/>
        <a:sy n="100" d="100"/>
      </p:scale>
      <p:origin x="0" y="-58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02075" y="0"/>
            <a:ext cx="2986088" cy="501650"/>
          </a:xfrm>
          <a:prstGeom prst="rect">
            <a:avLst/>
          </a:prstGeom>
        </p:spPr>
        <p:txBody>
          <a:bodyPr vert="horz" lIns="91440" tIns="45720" rIns="91440" bIns="45720" rtlCol="0"/>
          <a:lstStyle>
            <a:lvl1pPr algn="r">
              <a:defRPr sz="1200"/>
            </a:lvl1pPr>
          </a:lstStyle>
          <a:p>
            <a:fld id="{661E7C2E-94C5-493A-A326-E7DD3AD1C464}" type="datetimeFigureOut">
              <a:rPr lang="en-GB" smtClean="0"/>
              <a:t>27/11/2025</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8975" y="4822825"/>
            <a:ext cx="5511800" cy="3946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520238"/>
            <a:ext cx="2986088" cy="5016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02075" y="9520238"/>
            <a:ext cx="2986088" cy="501650"/>
          </a:xfrm>
          <a:prstGeom prst="rect">
            <a:avLst/>
          </a:prstGeom>
        </p:spPr>
        <p:txBody>
          <a:bodyPr vert="horz" lIns="91440" tIns="45720" rIns="91440" bIns="45720" rtlCol="0" anchor="b"/>
          <a:lstStyle>
            <a:lvl1pPr algn="r">
              <a:defRPr sz="1200"/>
            </a:lvl1pPr>
          </a:lstStyle>
          <a:p>
            <a:fld id="{1733F5C0-43D6-414E-8971-0A04DE920541}" type="slidenum">
              <a:rPr lang="en-GB" smtClean="0"/>
              <a:t>‹#›</a:t>
            </a:fld>
            <a:endParaRPr lang="en-GB"/>
          </a:p>
        </p:txBody>
      </p:sp>
    </p:spTree>
    <p:extLst>
      <p:ext uri="{BB962C8B-B14F-4D97-AF65-F5344CB8AC3E}">
        <p14:creationId xmlns:p14="http://schemas.microsoft.com/office/powerpoint/2010/main" val="2029431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1900s.org.uk/1900s-washdays.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B050"/>
                </a:solidFill>
              </a:rPr>
              <a:t>Go to next slide for answer. Then follow the link if you would like further information.</a:t>
            </a:r>
            <a:endParaRPr lang="en-GB" dirty="0"/>
          </a:p>
        </p:txBody>
      </p:sp>
      <p:sp>
        <p:nvSpPr>
          <p:cNvPr id="4" name="Slide Number Placeholder 3"/>
          <p:cNvSpPr>
            <a:spLocks noGrp="1"/>
          </p:cNvSpPr>
          <p:nvPr>
            <p:ph type="sldNum" sz="quarter" idx="5"/>
          </p:nvPr>
        </p:nvSpPr>
        <p:spPr/>
        <p:txBody>
          <a:bodyPr/>
          <a:lstStyle/>
          <a:p>
            <a:fld id="{1733F5C0-43D6-414E-8971-0A04DE920541}" type="slidenum">
              <a:rPr lang="en-GB" smtClean="0"/>
              <a:t>6</a:t>
            </a:fld>
            <a:endParaRPr lang="en-GB"/>
          </a:p>
        </p:txBody>
      </p:sp>
    </p:spTree>
    <p:extLst>
      <p:ext uri="{BB962C8B-B14F-4D97-AF65-F5344CB8AC3E}">
        <p14:creationId xmlns:p14="http://schemas.microsoft.com/office/powerpoint/2010/main" val="1799600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thatcher had to make sure the rain did not run down the windows and cause a leak.  </a:t>
            </a:r>
          </a:p>
          <a:p>
            <a:r>
              <a:rPr lang="en-GB" dirty="0"/>
              <a:t>They used straw and reeds to thatch houses and often had to do the ridge several times to keep the rain out.  Straw was the most common material used in this area.  It was grown especially long for that purpose.</a:t>
            </a:r>
          </a:p>
        </p:txBody>
      </p:sp>
      <p:sp>
        <p:nvSpPr>
          <p:cNvPr id="4" name="Slide Number Placeholder 3"/>
          <p:cNvSpPr>
            <a:spLocks noGrp="1"/>
          </p:cNvSpPr>
          <p:nvPr>
            <p:ph type="sldNum" sz="quarter" idx="5"/>
          </p:nvPr>
        </p:nvSpPr>
        <p:spPr/>
        <p:txBody>
          <a:bodyPr/>
          <a:lstStyle/>
          <a:p>
            <a:fld id="{1733F5C0-43D6-414E-8971-0A04DE920541}" type="slidenum">
              <a:rPr lang="en-GB" smtClean="0"/>
              <a:t>19</a:t>
            </a:fld>
            <a:endParaRPr lang="en-GB"/>
          </a:p>
        </p:txBody>
      </p:sp>
    </p:spTree>
    <p:extLst>
      <p:ext uri="{BB962C8B-B14F-4D97-AF65-F5344CB8AC3E}">
        <p14:creationId xmlns:p14="http://schemas.microsoft.com/office/powerpoint/2010/main" val="302156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Thatcher’s tools of the trade.</a:t>
            </a:r>
          </a:p>
        </p:txBody>
      </p:sp>
      <p:sp>
        <p:nvSpPr>
          <p:cNvPr id="4" name="Slide Number Placeholder 3"/>
          <p:cNvSpPr>
            <a:spLocks noGrp="1"/>
          </p:cNvSpPr>
          <p:nvPr>
            <p:ph type="sldNum" sz="quarter" idx="5"/>
          </p:nvPr>
        </p:nvSpPr>
        <p:spPr/>
        <p:txBody>
          <a:bodyPr/>
          <a:lstStyle/>
          <a:p>
            <a:fld id="{1733F5C0-43D6-414E-8971-0A04DE920541}" type="slidenum">
              <a:rPr lang="en-GB" smtClean="0"/>
              <a:t>20</a:t>
            </a:fld>
            <a:endParaRPr lang="en-GB"/>
          </a:p>
        </p:txBody>
      </p:sp>
    </p:spTree>
    <p:extLst>
      <p:ext uri="{BB962C8B-B14F-4D97-AF65-F5344CB8AC3E}">
        <p14:creationId xmlns:p14="http://schemas.microsoft.com/office/powerpoint/2010/main" val="472747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33F5C0-43D6-414E-8971-0A04DE920541}" type="slidenum">
              <a:rPr lang="en-GB" smtClean="0"/>
              <a:t>21</a:t>
            </a:fld>
            <a:endParaRPr lang="en-GB"/>
          </a:p>
        </p:txBody>
      </p:sp>
    </p:spTree>
    <p:extLst>
      <p:ext uri="{BB962C8B-B14F-4D97-AF65-F5344CB8AC3E}">
        <p14:creationId xmlns:p14="http://schemas.microsoft.com/office/powerpoint/2010/main" val="1653609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Hops were used in the brewing of beer to make it taste nicer.  Different hops give different flavours.</a:t>
            </a:r>
          </a:p>
        </p:txBody>
      </p:sp>
      <p:sp>
        <p:nvSpPr>
          <p:cNvPr id="4" name="Slide Number Placeholder 3"/>
          <p:cNvSpPr>
            <a:spLocks noGrp="1"/>
          </p:cNvSpPr>
          <p:nvPr>
            <p:ph type="sldNum" sz="quarter" idx="5"/>
          </p:nvPr>
        </p:nvSpPr>
        <p:spPr/>
        <p:txBody>
          <a:bodyPr/>
          <a:lstStyle/>
          <a:p>
            <a:fld id="{1733F5C0-43D6-414E-8971-0A04DE920541}" type="slidenum">
              <a:rPr lang="en-GB" smtClean="0"/>
              <a:t>22</a:t>
            </a:fld>
            <a:endParaRPr lang="en-GB"/>
          </a:p>
        </p:txBody>
      </p:sp>
    </p:spTree>
    <p:extLst>
      <p:ext uri="{BB962C8B-B14F-4D97-AF65-F5344CB8AC3E}">
        <p14:creationId xmlns:p14="http://schemas.microsoft.com/office/powerpoint/2010/main" val="3001021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Cows for milk and cheese.</a:t>
            </a:r>
          </a:p>
        </p:txBody>
      </p:sp>
      <p:sp>
        <p:nvSpPr>
          <p:cNvPr id="4" name="Slide Number Placeholder 3"/>
          <p:cNvSpPr>
            <a:spLocks noGrp="1"/>
          </p:cNvSpPr>
          <p:nvPr>
            <p:ph type="sldNum" sz="quarter" idx="5"/>
          </p:nvPr>
        </p:nvSpPr>
        <p:spPr/>
        <p:txBody>
          <a:bodyPr/>
          <a:lstStyle/>
          <a:p>
            <a:fld id="{1733F5C0-43D6-414E-8971-0A04DE920541}" type="slidenum">
              <a:rPr lang="en-GB" smtClean="0"/>
              <a:t>24</a:t>
            </a:fld>
            <a:endParaRPr lang="en-GB"/>
          </a:p>
        </p:txBody>
      </p:sp>
    </p:spTree>
    <p:extLst>
      <p:ext uri="{BB962C8B-B14F-4D97-AF65-F5344CB8AC3E}">
        <p14:creationId xmlns:p14="http://schemas.microsoft.com/office/powerpoint/2010/main" val="2664979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old part of the cottage is the part furthest away, with the long low thatched roof.</a:t>
            </a:r>
          </a:p>
        </p:txBody>
      </p:sp>
      <p:sp>
        <p:nvSpPr>
          <p:cNvPr id="4" name="Slide Number Placeholder 3"/>
          <p:cNvSpPr>
            <a:spLocks noGrp="1"/>
          </p:cNvSpPr>
          <p:nvPr>
            <p:ph type="sldNum" sz="quarter" idx="5"/>
          </p:nvPr>
        </p:nvSpPr>
        <p:spPr/>
        <p:txBody>
          <a:bodyPr/>
          <a:lstStyle/>
          <a:p>
            <a:fld id="{1733F5C0-43D6-414E-8971-0A04DE920541}" type="slidenum">
              <a:rPr lang="en-GB" smtClean="0"/>
              <a:t>26</a:t>
            </a:fld>
            <a:endParaRPr lang="en-GB"/>
          </a:p>
        </p:txBody>
      </p:sp>
    </p:spTree>
    <p:extLst>
      <p:ext uri="{BB962C8B-B14F-4D97-AF65-F5344CB8AC3E}">
        <p14:creationId xmlns:p14="http://schemas.microsoft.com/office/powerpoint/2010/main" val="1070468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type of framing was called BOX FRAMING.</a:t>
            </a:r>
          </a:p>
          <a:p>
            <a:endParaRPr lang="en-GB" dirty="0"/>
          </a:p>
          <a:p>
            <a:endParaRPr lang="en-GB" dirty="0"/>
          </a:p>
        </p:txBody>
      </p:sp>
      <p:sp>
        <p:nvSpPr>
          <p:cNvPr id="4" name="Slide Number Placeholder 3"/>
          <p:cNvSpPr>
            <a:spLocks noGrp="1"/>
          </p:cNvSpPr>
          <p:nvPr>
            <p:ph type="sldNum" sz="quarter" idx="5"/>
          </p:nvPr>
        </p:nvSpPr>
        <p:spPr/>
        <p:txBody>
          <a:bodyPr/>
          <a:lstStyle/>
          <a:p>
            <a:fld id="{1733F5C0-43D6-414E-8971-0A04DE920541}" type="slidenum">
              <a:rPr lang="en-GB" smtClean="0"/>
              <a:t>27</a:t>
            </a:fld>
            <a:endParaRPr lang="en-GB"/>
          </a:p>
        </p:txBody>
      </p:sp>
    </p:spTree>
    <p:extLst>
      <p:ext uri="{BB962C8B-B14F-4D97-AF65-F5344CB8AC3E}">
        <p14:creationId xmlns:p14="http://schemas.microsoft.com/office/powerpoint/2010/main" val="3741890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D789E-286B-F334-1DA6-23F597ABF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8BD81-6D08-A1F4-6861-587C9FCF5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0FEBB-79FB-54D0-3357-800EB9FCDC6E}"/>
              </a:ext>
            </a:extLst>
          </p:cNvPr>
          <p:cNvSpPr>
            <a:spLocks noGrp="1"/>
          </p:cNvSpPr>
          <p:nvPr>
            <p:ph type="body" idx="1"/>
          </p:nvPr>
        </p:nvSpPr>
        <p:spPr/>
        <p:txBody>
          <a:bodyPr/>
          <a:lstStyle/>
          <a:p>
            <a:r>
              <a:rPr lang="en-GB" dirty="0"/>
              <a:t>Lyons Tea, Blue Bell Tobacco, and a sign saying Mr E will be in the district!</a:t>
            </a:r>
          </a:p>
          <a:p>
            <a:endParaRPr lang="en-GB" dirty="0"/>
          </a:p>
          <a:p>
            <a:endParaRPr lang="en-GB" dirty="0"/>
          </a:p>
        </p:txBody>
      </p:sp>
      <p:sp>
        <p:nvSpPr>
          <p:cNvPr id="4" name="Slide Number Placeholder 3">
            <a:extLst>
              <a:ext uri="{FF2B5EF4-FFF2-40B4-BE49-F238E27FC236}">
                <a16:creationId xmlns:a16="http://schemas.microsoft.com/office/drawing/2014/main" id="{BC946CEF-0A3D-D7F8-849E-0009B2DDEFEF}"/>
              </a:ext>
            </a:extLst>
          </p:cNvPr>
          <p:cNvSpPr>
            <a:spLocks noGrp="1"/>
          </p:cNvSpPr>
          <p:nvPr>
            <p:ph type="sldNum" sz="quarter" idx="5"/>
          </p:nvPr>
        </p:nvSpPr>
        <p:spPr/>
        <p:txBody>
          <a:bodyPr/>
          <a:lstStyle/>
          <a:p>
            <a:fld id="{1733F5C0-43D6-414E-8971-0A04DE920541}" type="slidenum">
              <a:rPr lang="en-GB" smtClean="0"/>
              <a:t>28</a:t>
            </a:fld>
            <a:endParaRPr lang="en-GB"/>
          </a:p>
        </p:txBody>
      </p:sp>
    </p:spTree>
    <p:extLst>
      <p:ext uri="{BB962C8B-B14F-4D97-AF65-F5344CB8AC3E}">
        <p14:creationId xmlns:p14="http://schemas.microsoft.com/office/powerpoint/2010/main" val="3205713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Church was probably built in the 12</a:t>
            </a:r>
            <a:r>
              <a:rPr lang="en-GB" baseline="30000" dirty="0"/>
              <a:t>th</a:t>
            </a:r>
            <a:r>
              <a:rPr lang="en-GB" dirty="0"/>
              <a:t> Century and largely extended in the 16</a:t>
            </a:r>
            <a:r>
              <a:rPr lang="en-GB" baseline="30000" dirty="0"/>
              <a:t>th</a:t>
            </a:r>
            <a:r>
              <a:rPr lang="en-GB" dirty="0"/>
              <a:t> century, later restored in 1859-60.</a:t>
            </a:r>
          </a:p>
        </p:txBody>
      </p:sp>
      <p:sp>
        <p:nvSpPr>
          <p:cNvPr id="4" name="Slide Number Placeholder 3"/>
          <p:cNvSpPr>
            <a:spLocks noGrp="1"/>
          </p:cNvSpPr>
          <p:nvPr>
            <p:ph type="sldNum" sz="quarter" idx="5"/>
          </p:nvPr>
        </p:nvSpPr>
        <p:spPr/>
        <p:txBody>
          <a:bodyPr/>
          <a:lstStyle/>
          <a:p>
            <a:fld id="{1733F5C0-43D6-414E-8971-0A04DE920541}" type="slidenum">
              <a:rPr lang="en-GB" smtClean="0"/>
              <a:t>29</a:t>
            </a:fld>
            <a:endParaRPr lang="en-GB"/>
          </a:p>
        </p:txBody>
      </p:sp>
    </p:spTree>
    <p:extLst>
      <p:ext uri="{BB962C8B-B14F-4D97-AF65-F5344CB8AC3E}">
        <p14:creationId xmlns:p14="http://schemas.microsoft.com/office/powerpoint/2010/main" val="850675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farm </a:t>
            </a:r>
            <a:r>
              <a:rPr lang="en-GB" dirty="0" err="1"/>
              <a:t>baliff</a:t>
            </a:r>
            <a:r>
              <a:rPr lang="en-GB" dirty="0"/>
              <a:t> was responsible for the land and estate management of the lord of the manor. And liaising with the villagers about the crops grown, </a:t>
            </a:r>
            <a:r>
              <a:rPr lang="en-GB" dirty="0" err="1"/>
              <a:t>ditche</a:t>
            </a:r>
            <a:r>
              <a:rPr lang="en-GB" dirty="0"/>
              <a:t> dug and fences mended and rented houses, barns and sheds were repaired.</a:t>
            </a:r>
          </a:p>
        </p:txBody>
      </p:sp>
      <p:sp>
        <p:nvSpPr>
          <p:cNvPr id="4" name="Slide Number Placeholder 3"/>
          <p:cNvSpPr>
            <a:spLocks noGrp="1"/>
          </p:cNvSpPr>
          <p:nvPr>
            <p:ph type="sldNum" sz="quarter" idx="5"/>
          </p:nvPr>
        </p:nvSpPr>
        <p:spPr/>
        <p:txBody>
          <a:bodyPr/>
          <a:lstStyle/>
          <a:p>
            <a:fld id="{1733F5C0-43D6-414E-8971-0A04DE920541}" type="slidenum">
              <a:rPr lang="en-GB" smtClean="0"/>
              <a:t>30</a:t>
            </a:fld>
            <a:endParaRPr lang="en-GB"/>
          </a:p>
        </p:txBody>
      </p:sp>
    </p:spTree>
    <p:extLst>
      <p:ext uri="{BB962C8B-B14F-4D97-AF65-F5344CB8AC3E}">
        <p14:creationId xmlns:p14="http://schemas.microsoft.com/office/powerpoint/2010/main" val="54844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DD7343"/>
                </a:solidFill>
                <a:latin typeface="+mn-lt"/>
                <a:ea typeface="+mn-ea"/>
                <a:cs typeface="+mn-cs"/>
                <a:hlinkClick r:id="rId3">
                  <a:extLst>
                    <a:ext uri="{A12FA001-AC4F-418D-AE19-62706E023703}">
                      <ahyp:hlinkClr xmlns:ahyp="http://schemas.microsoft.com/office/drawing/2018/hyperlinkcolor" val="tx"/>
                    </a:ext>
                  </a:extLst>
                </a:hlinkClick>
              </a:rPr>
              <a:t>For more information on this topic visit website section on washing.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DD7343"/>
                </a:solidFill>
                <a:latin typeface="+mn-lt"/>
                <a:ea typeface="+mn-ea"/>
                <a:cs typeface="+mn-cs"/>
                <a:hlinkClick r:id="rId3">
                  <a:extLst>
                    <a:ext uri="{A12FA001-AC4F-418D-AE19-62706E023703}">
                      <ahyp:hlinkClr xmlns:ahyp="http://schemas.microsoft.com/office/drawing/2018/hyperlinkcolor" val="tx"/>
                    </a:ext>
                  </a:extLst>
                </a:hlinkClick>
              </a:rPr>
              <a:t>http//www.1900s.org.uk/1900s-washdays.htm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Monday washdays: the weekly wash/laundry before electric appliances</a:t>
            </a:r>
            <a:endParaRPr lang="en-GB" sz="1200" b="1" kern="1200" dirty="0">
              <a:solidFill>
                <a:srgbClr val="DD7343"/>
              </a:solidFill>
              <a:latin typeface="+mn-lt"/>
              <a:ea typeface="+mn-ea"/>
              <a:cs typeface="+mn-cs"/>
              <a:hlinkClick r:id="rId3">
                <a:extLst>
                  <a:ext uri="{A12FA001-AC4F-418D-AE19-62706E023703}">
                    <ahyp:hlinkClr xmlns:ahyp="http://schemas.microsoft.com/office/drawing/2018/hyperlinkcolor" val="tx"/>
                  </a:ext>
                </a:extLst>
              </a:hlinkClick>
            </a:endParaRPr>
          </a:p>
          <a:p>
            <a:r>
              <a:rPr lang="en-GB" dirty="0">
                <a:hlinkClick r:id="rId3"/>
              </a:rPr>
              <a:t>Monday washdays: the weekly wash/laundry before electric appliances</a:t>
            </a:r>
            <a:endParaRPr lang="en-GB" dirty="0"/>
          </a:p>
        </p:txBody>
      </p:sp>
      <p:sp>
        <p:nvSpPr>
          <p:cNvPr id="4" name="Slide Number Placeholder 3"/>
          <p:cNvSpPr>
            <a:spLocks noGrp="1"/>
          </p:cNvSpPr>
          <p:nvPr>
            <p:ph type="sldNum" sz="quarter" idx="5"/>
          </p:nvPr>
        </p:nvSpPr>
        <p:spPr/>
        <p:txBody>
          <a:bodyPr/>
          <a:lstStyle/>
          <a:p>
            <a:fld id="{1733F5C0-43D6-414E-8971-0A04DE920541}" type="slidenum">
              <a:rPr lang="en-GB" smtClean="0"/>
              <a:t>7</a:t>
            </a:fld>
            <a:endParaRPr lang="en-GB"/>
          </a:p>
        </p:txBody>
      </p:sp>
    </p:spTree>
    <p:extLst>
      <p:ext uri="{BB962C8B-B14F-4D97-AF65-F5344CB8AC3E}">
        <p14:creationId xmlns:p14="http://schemas.microsoft.com/office/powerpoint/2010/main" val="3730342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Barrels were made of wood usually with iron hoops to hold them together. They were used for holding liquids but mainly beer and cider.</a:t>
            </a:r>
          </a:p>
        </p:txBody>
      </p:sp>
      <p:sp>
        <p:nvSpPr>
          <p:cNvPr id="4" name="Slide Number Placeholder 3"/>
          <p:cNvSpPr>
            <a:spLocks noGrp="1"/>
          </p:cNvSpPr>
          <p:nvPr>
            <p:ph type="sldNum" sz="quarter" idx="5"/>
          </p:nvPr>
        </p:nvSpPr>
        <p:spPr/>
        <p:txBody>
          <a:bodyPr/>
          <a:lstStyle/>
          <a:p>
            <a:fld id="{1733F5C0-43D6-414E-8971-0A04DE920541}" type="slidenum">
              <a:rPr lang="en-GB" smtClean="0"/>
              <a:t>31</a:t>
            </a:fld>
            <a:endParaRPr lang="en-GB"/>
          </a:p>
        </p:txBody>
      </p:sp>
    </p:spTree>
    <p:extLst>
      <p:ext uri="{BB962C8B-B14F-4D97-AF65-F5344CB8AC3E}">
        <p14:creationId xmlns:p14="http://schemas.microsoft.com/office/powerpoint/2010/main" val="4043379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 house joined together are called a semi-detached house.  If there are more than two houses joined together in a row then that is called a terrace of houses.</a:t>
            </a:r>
          </a:p>
        </p:txBody>
      </p:sp>
      <p:sp>
        <p:nvSpPr>
          <p:cNvPr id="4" name="Slide Number Placeholder 3"/>
          <p:cNvSpPr>
            <a:spLocks noGrp="1"/>
          </p:cNvSpPr>
          <p:nvPr>
            <p:ph type="sldNum" sz="quarter" idx="5"/>
          </p:nvPr>
        </p:nvSpPr>
        <p:spPr/>
        <p:txBody>
          <a:bodyPr/>
          <a:lstStyle/>
          <a:p>
            <a:fld id="{1733F5C0-43D6-414E-8971-0A04DE920541}" type="slidenum">
              <a:rPr lang="en-GB" smtClean="0"/>
              <a:t>33</a:t>
            </a:fld>
            <a:endParaRPr lang="en-GB"/>
          </a:p>
        </p:txBody>
      </p:sp>
    </p:spTree>
    <p:extLst>
      <p:ext uri="{BB962C8B-B14F-4D97-AF65-F5344CB8AC3E}">
        <p14:creationId xmlns:p14="http://schemas.microsoft.com/office/powerpoint/2010/main" val="996756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hand out the house folders to pairs of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68A042"/>
                </a:solidFill>
                <a:latin typeface="+mn-lt"/>
                <a:ea typeface="+mn-ea"/>
                <a:cs typeface="+mn-cs"/>
              </a:rPr>
              <a:t>Please also note that earlier rural censuses did not specify the addresses of some of the villagers.  So by using all the information available, number of rooms, the recording system and the probably route of surveyors who collect results of censuses, we have had to make an informed guess as to which cottages or houses some of the families were living in at that time.</a:t>
            </a:r>
          </a:p>
          <a:p>
            <a:endParaRPr lang="en-GB" dirty="0"/>
          </a:p>
        </p:txBody>
      </p:sp>
      <p:sp>
        <p:nvSpPr>
          <p:cNvPr id="4" name="Slide Number Placeholder 3"/>
          <p:cNvSpPr>
            <a:spLocks noGrp="1"/>
          </p:cNvSpPr>
          <p:nvPr>
            <p:ph type="sldNum" sz="quarter" idx="5"/>
          </p:nvPr>
        </p:nvSpPr>
        <p:spPr/>
        <p:txBody>
          <a:bodyPr/>
          <a:lstStyle/>
          <a:p>
            <a:fld id="{1733F5C0-43D6-414E-8971-0A04DE920541}" type="slidenum">
              <a:rPr lang="en-GB" smtClean="0"/>
              <a:t>34</a:t>
            </a:fld>
            <a:endParaRPr lang="en-GB"/>
          </a:p>
        </p:txBody>
      </p:sp>
    </p:spTree>
    <p:extLst>
      <p:ext uri="{BB962C8B-B14F-4D97-AF65-F5344CB8AC3E}">
        <p14:creationId xmlns:p14="http://schemas.microsoft.com/office/powerpoint/2010/main" val="388452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the Wick History Trail Website for further photographs and information.</a:t>
            </a:r>
          </a:p>
        </p:txBody>
      </p:sp>
      <p:sp>
        <p:nvSpPr>
          <p:cNvPr id="4" name="Slide Number Placeholder 3"/>
          <p:cNvSpPr>
            <a:spLocks noGrp="1"/>
          </p:cNvSpPr>
          <p:nvPr>
            <p:ph type="sldNum" sz="quarter" idx="5"/>
          </p:nvPr>
        </p:nvSpPr>
        <p:spPr/>
        <p:txBody>
          <a:bodyPr/>
          <a:lstStyle/>
          <a:p>
            <a:fld id="{1733F5C0-43D6-414E-8971-0A04DE920541}" type="slidenum">
              <a:rPr lang="en-GB" smtClean="0"/>
              <a:t>35</a:t>
            </a:fld>
            <a:endParaRPr lang="en-GB"/>
          </a:p>
        </p:txBody>
      </p:sp>
    </p:spTree>
    <p:extLst>
      <p:ext uri="{BB962C8B-B14F-4D97-AF65-F5344CB8AC3E}">
        <p14:creationId xmlns:p14="http://schemas.microsoft.com/office/powerpoint/2010/main" val="2401854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68A042"/>
                </a:solidFill>
                <a:latin typeface="+mn-lt"/>
                <a:ea typeface="+mn-ea"/>
                <a:cs typeface="+mn-cs"/>
              </a:rPr>
              <a:t>Please note that earlier rural censuses did not specify the addresses of some of the villagers.  By using all the information available, number of rooms, the recording system and the probable route of surveyors who collect results of censuses, we have been able to make an informed guess as to which cottages or houses some of the families were living in at that time.</a:t>
            </a:r>
          </a:p>
          <a:p>
            <a:endParaRPr lang="en-GB" dirty="0"/>
          </a:p>
        </p:txBody>
      </p:sp>
      <p:sp>
        <p:nvSpPr>
          <p:cNvPr id="4" name="Slide Number Placeholder 3"/>
          <p:cNvSpPr>
            <a:spLocks noGrp="1"/>
          </p:cNvSpPr>
          <p:nvPr>
            <p:ph type="sldNum" sz="quarter" idx="5"/>
          </p:nvPr>
        </p:nvSpPr>
        <p:spPr/>
        <p:txBody>
          <a:bodyPr/>
          <a:lstStyle/>
          <a:p>
            <a:fld id="{1733F5C0-43D6-414E-8971-0A04DE920541}" type="slidenum">
              <a:rPr lang="en-GB" smtClean="0"/>
              <a:t>36</a:t>
            </a:fld>
            <a:endParaRPr lang="en-GB"/>
          </a:p>
        </p:txBody>
      </p:sp>
    </p:spTree>
    <p:extLst>
      <p:ext uri="{BB962C8B-B14F-4D97-AF65-F5344CB8AC3E}">
        <p14:creationId xmlns:p14="http://schemas.microsoft.com/office/powerpoint/2010/main" val="3879689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33F5C0-43D6-414E-8971-0A04DE920541}" type="slidenum">
              <a:rPr lang="en-GB" smtClean="0"/>
              <a:t>37</a:t>
            </a:fld>
            <a:endParaRPr lang="en-GB"/>
          </a:p>
        </p:txBody>
      </p:sp>
    </p:spTree>
    <p:extLst>
      <p:ext uri="{BB962C8B-B14F-4D97-AF65-F5344CB8AC3E}">
        <p14:creationId xmlns:p14="http://schemas.microsoft.com/office/powerpoint/2010/main" val="1595597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Orchards are full of fruit trees which grow apples, crab apples, pears and cherries.  Worcestershire had thousands of acres of orchards.</a:t>
            </a:r>
            <a:r>
              <a:rPr lang="en-GB"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The famous fruit is the Pershore Plum and that is why Pershore has a plum festival every year.  Resource: To find out more about orchards look at The  Primary School Lesson plans of The Orchard Project on-line.</a:t>
            </a:r>
            <a:endParaRPr lang="en-GB" dirty="0"/>
          </a:p>
        </p:txBody>
      </p:sp>
      <p:sp>
        <p:nvSpPr>
          <p:cNvPr id="4" name="Slide Number Placeholder 3"/>
          <p:cNvSpPr>
            <a:spLocks noGrp="1"/>
          </p:cNvSpPr>
          <p:nvPr>
            <p:ph type="sldNum" sz="quarter" idx="5"/>
          </p:nvPr>
        </p:nvSpPr>
        <p:spPr/>
        <p:txBody>
          <a:bodyPr/>
          <a:lstStyle/>
          <a:p>
            <a:fld id="{1733F5C0-43D6-414E-8971-0A04DE920541}" type="slidenum">
              <a:rPr lang="en-GB" smtClean="0"/>
              <a:t>38</a:t>
            </a:fld>
            <a:endParaRPr lang="en-GB"/>
          </a:p>
        </p:txBody>
      </p:sp>
    </p:spTree>
    <p:extLst>
      <p:ext uri="{BB962C8B-B14F-4D97-AF65-F5344CB8AC3E}">
        <p14:creationId xmlns:p14="http://schemas.microsoft.com/office/powerpoint/2010/main" val="4178699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https://www.wickhistory.co.uk/contact/</a:t>
            </a:r>
          </a:p>
        </p:txBody>
      </p:sp>
      <p:sp>
        <p:nvSpPr>
          <p:cNvPr id="4" name="Slide Number Placeholder 3"/>
          <p:cNvSpPr>
            <a:spLocks noGrp="1"/>
          </p:cNvSpPr>
          <p:nvPr>
            <p:ph type="sldNum" sz="quarter" idx="5"/>
          </p:nvPr>
        </p:nvSpPr>
        <p:spPr/>
        <p:txBody>
          <a:bodyPr/>
          <a:lstStyle/>
          <a:p>
            <a:fld id="{1733F5C0-43D6-414E-8971-0A04DE920541}" type="slidenum">
              <a:rPr lang="en-GB" smtClean="0"/>
              <a:t>39</a:t>
            </a:fld>
            <a:endParaRPr lang="en-GB"/>
          </a:p>
        </p:txBody>
      </p:sp>
    </p:spTree>
    <p:extLst>
      <p:ext uri="{BB962C8B-B14F-4D97-AF65-F5344CB8AC3E}">
        <p14:creationId xmlns:p14="http://schemas.microsoft.com/office/powerpoint/2010/main" val="3129675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bedrooms were in the roof space but this room was maybe used for the children.  It would have been dark but cosy.</a:t>
            </a:r>
          </a:p>
        </p:txBody>
      </p:sp>
      <p:sp>
        <p:nvSpPr>
          <p:cNvPr id="4" name="Slide Number Placeholder 3"/>
          <p:cNvSpPr>
            <a:spLocks noGrp="1"/>
          </p:cNvSpPr>
          <p:nvPr>
            <p:ph type="sldNum" sz="quarter" idx="5"/>
          </p:nvPr>
        </p:nvSpPr>
        <p:spPr/>
        <p:txBody>
          <a:bodyPr/>
          <a:lstStyle/>
          <a:p>
            <a:fld id="{1733F5C0-43D6-414E-8971-0A04DE920541}" type="slidenum">
              <a:rPr lang="en-GB" smtClean="0"/>
              <a:t>10</a:t>
            </a:fld>
            <a:endParaRPr lang="en-GB"/>
          </a:p>
        </p:txBody>
      </p:sp>
    </p:spTree>
    <p:extLst>
      <p:ext uri="{BB962C8B-B14F-4D97-AF65-F5344CB8AC3E}">
        <p14:creationId xmlns:p14="http://schemas.microsoft.com/office/powerpoint/2010/main" val="3771978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Barracks were where the women would have slept.  There would have been several beds all in a row with a cupboard each for their clothes and things like hairbrushes, soap, toothbrush and toothpaste.  See the Wick History Website for more information about RAF </a:t>
            </a:r>
            <a:r>
              <a:rPr lang="en-GB" dirty="0" err="1"/>
              <a:t>Comberton</a:t>
            </a:r>
            <a:r>
              <a:rPr lang="en-GB" dirty="0"/>
              <a:t> located on the edge of the village of Wick.</a:t>
            </a:r>
          </a:p>
        </p:txBody>
      </p:sp>
      <p:sp>
        <p:nvSpPr>
          <p:cNvPr id="4" name="Slide Number Placeholder 3"/>
          <p:cNvSpPr>
            <a:spLocks noGrp="1"/>
          </p:cNvSpPr>
          <p:nvPr>
            <p:ph type="sldNum" sz="quarter" idx="5"/>
          </p:nvPr>
        </p:nvSpPr>
        <p:spPr/>
        <p:txBody>
          <a:bodyPr/>
          <a:lstStyle/>
          <a:p>
            <a:fld id="{1733F5C0-43D6-414E-8971-0A04DE920541}" type="slidenum">
              <a:rPr lang="en-GB" smtClean="0"/>
              <a:t>11</a:t>
            </a:fld>
            <a:endParaRPr lang="en-GB"/>
          </a:p>
        </p:txBody>
      </p:sp>
    </p:spTree>
    <p:extLst>
      <p:ext uri="{BB962C8B-B14F-4D97-AF65-F5344CB8AC3E}">
        <p14:creationId xmlns:p14="http://schemas.microsoft.com/office/powerpoint/2010/main" val="945127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Postmen wore red jackets during the earlier Victorian period so they would stand out.  They later became dark blue with a red collar and this is what the post man </a:t>
            </a:r>
            <a:r>
              <a:rPr lang="en-GB" dirty="0" err="1"/>
              <a:t>woud</a:t>
            </a:r>
            <a:r>
              <a:rPr lang="en-GB" dirty="0"/>
              <a:t> have worn at the time of this photograph about 1900.</a:t>
            </a:r>
          </a:p>
        </p:txBody>
      </p:sp>
      <p:sp>
        <p:nvSpPr>
          <p:cNvPr id="4" name="Slide Number Placeholder 3"/>
          <p:cNvSpPr>
            <a:spLocks noGrp="1"/>
          </p:cNvSpPr>
          <p:nvPr>
            <p:ph type="sldNum" sz="quarter" idx="5"/>
          </p:nvPr>
        </p:nvSpPr>
        <p:spPr/>
        <p:txBody>
          <a:bodyPr/>
          <a:lstStyle/>
          <a:p>
            <a:fld id="{1733F5C0-43D6-414E-8971-0A04DE920541}" type="slidenum">
              <a:rPr lang="en-GB" smtClean="0"/>
              <a:t>12</a:t>
            </a:fld>
            <a:endParaRPr lang="en-GB"/>
          </a:p>
        </p:txBody>
      </p:sp>
    </p:spTree>
    <p:extLst>
      <p:ext uri="{BB962C8B-B14F-4D97-AF65-F5344CB8AC3E}">
        <p14:creationId xmlns:p14="http://schemas.microsoft.com/office/powerpoint/2010/main" val="396515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Cruck frames were made by splitting one large tree trunk in half and opening it out to make an upside ‘V’ shape – this would then be braced by putting beams across it making it strong and looking like an ‘A’ shape.  Trees were specially selected or even grown with a bend at the top so help make these cruck timbers.</a:t>
            </a:r>
          </a:p>
        </p:txBody>
      </p:sp>
      <p:sp>
        <p:nvSpPr>
          <p:cNvPr id="4" name="Slide Number Placeholder 3"/>
          <p:cNvSpPr>
            <a:spLocks noGrp="1"/>
          </p:cNvSpPr>
          <p:nvPr>
            <p:ph type="sldNum" sz="quarter" idx="5"/>
          </p:nvPr>
        </p:nvSpPr>
        <p:spPr/>
        <p:txBody>
          <a:bodyPr/>
          <a:lstStyle/>
          <a:p>
            <a:fld id="{1733F5C0-43D6-414E-8971-0A04DE920541}" type="slidenum">
              <a:rPr lang="en-GB" smtClean="0"/>
              <a:t>13</a:t>
            </a:fld>
            <a:endParaRPr lang="en-GB"/>
          </a:p>
        </p:txBody>
      </p:sp>
    </p:spTree>
    <p:extLst>
      <p:ext uri="{BB962C8B-B14F-4D97-AF65-F5344CB8AC3E}">
        <p14:creationId xmlns:p14="http://schemas.microsoft.com/office/powerpoint/2010/main" val="2694851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Copy of this also in Teachers Notes.</a:t>
            </a:r>
          </a:p>
        </p:txBody>
      </p:sp>
      <p:sp>
        <p:nvSpPr>
          <p:cNvPr id="4" name="Slide Number Placeholder 3"/>
          <p:cNvSpPr>
            <a:spLocks noGrp="1"/>
          </p:cNvSpPr>
          <p:nvPr>
            <p:ph type="sldNum" sz="quarter" idx="5"/>
          </p:nvPr>
        </p:nvSpPr>
        <p:spPr/>
        <p:txBody>
          <a:bodyPr/>
          <a:lstStyle/>
          <a:p>
            <a:fld id="{1733F5C0-43D6-414E-8971-0A04DE920541}" type="slidenum">
              <a:rPr lang="en-GB" smtClean="0"/>
              <a:t>14</a:t>
            </a:fld>
            <a:endParaRPr lang="en-GB"/>
          </a:p>
        </p:txBody>
      </p:sp>
    </p:spTree>
    <p:extLst>
      <p:ext uri="{BB962C8B-B14F-4D97-AF65-F5344CB8AC3E}">
        <p14:creationId xmlns:p14="http://schemas.microsoft.com/office/powerpoint/2010/main" val="1356048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farrier was a blacksmith who specialised in shoeing horses. A farrier had to keep the horse calm and be quick and efficient and know how to trim the hooves first.</a:t>
            </a:r>
          </a:p>
        </p:txBody>
      </p:sp>
      <p:sp>
        <p:nvSpPr>
          <p:cNvPr id="4" name="Slide Number Placeholder 3"/>
          <p:cNvSpPr>
            <a:spLocks noGrp="1"/>
          </p:cNvSpPr>
          <p:nvPr>
            <p:ph type="sldNum" sz="quarter" idx="5"/>
          </p:nvPr>
        </p:nvSpPr>
        <p:spPr/>
        <p:txBody>
          <a:bodyPr/>
          <a:lstStyle/>
          <a:p>
            <a:fld id="{1733F5C0-43D6-414E-8971-0A04DE920541}" type="slidenum">
              <a:rPr lang="en-GB" smtClean="0"/>
              <a:t>16</a:t>
            </a:fld>
            <a:endParaRPr lang="en-GB"/>
          </a:p>
        </p:txBody>
      </p:sp>
    </p:spTree>
    <p:extLst>
      <p:ext uri="{BB962C8B-B14F-4D97-AF65-F5344CB8AC3E}">
        <p14:creationId xmlns:p14="http://schemas.microsoft.com/office/powerpoint/2010/main" val="4272838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Wattle and daub is made from a mixture of mud, straw and animal manure (yes, poo!) was pushed into the panels between the frame which was woven with sticks.</a:t>
            </a:r>
          </a:p>
        </p:txBody>
      </p:sp>
      <p:sp>
        <p:nvSpPr>
          <p:cNvPr id="4" name="Slide Number Placeholder 3"/>
          <p:cNvSpPr>
            <a:spLocks noGrp="1"/>
          </p:cNvSpPr>
          <p:nvPr>
            <p:ph type="sldNum" sz="quarter" idx="5"/>
          </p:nvPr>
        </p:nvSpPr>
        <p:spPr/>
        <p:txBody>
          <a:bodyPr/>
          <a:lstStyle/>
          <a:p>
            <a:fld id="{1733F5C0-43D6-414E-8971-0A04DE920541}" type="slidenum">
              <a:rPr lang="en-GB" smtClean="0"/>
              <a:t>18</a:t>
            </a:fld>
            <a:endParaRPr lang="en-GB"/>
          </a:p>
        </p:txBody>
      </p:sp>
    </p:spTree>
    <p:extLst>
      <p:ext uri="{BB962C8B-B14F-4D97-AF65-F5344CB8AC3E}">
        <p14:creationId xmlns:p14="http://schemas.microsoft.com/office/powerpoint/2010/main" val="1212886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66DC-A148-F737-4E94-12567B1C66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3B4296-B698-6122-F310-8D7E0324FD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9C3DF3-78B1-7A53-A568-641DD56A95C5}"/>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5" name="Footer Placeholder 4">
            <a:extLst>
              <a:ext uri="{FF2B5EF4-FFF2-40B4-BE49-F238E27FC236}">
                <a16:creationId xmlns:a16="http://schemas.microsoft.com/office/drawing/2014/main" id="{8D51E8E1-EE5A-5D86-EF0E-D09EAEE242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EAB3F0-41D0-5575-B894-920E61F172BA}"/>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2869171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D3A2-5A1A-DF0C-2873-B2E6E4D191A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30C58E-8CE7-099F-02BD-C5972939C9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010FB5-B818-5218-28E7-790931249C5A}"/>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5" name="Footer Placeholder 4">
            <a:extLst>
              <a:ext uri="{FF2B5EF4-FFF2-40B4-BE49-F238E27FC236}">
                <a16:creationId xmlns:a16="http://schemas.microsoft.com/office/drawing/2014/main" id="{5D8BD8FF-3A94-7AD9-7917-804C77F398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40DB94-16A0-045B-E4E1-EF35E9F94AB2}"/>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30430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E97F36-456B-BF80-1808-B669E9A798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EC11FD-D6BA-B893-8D7A-1E3DF0AA9D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6F9148-7DC8-A412-4E73-5F204D3498CF}"/>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5" name="Footer Placeholder 4">
            <a:extLst>
              <a:ext uri="{FF2B5EF4-FFF2-40B4-BE49-F238E27FC236}">
                <a16:creationId xmlns:a16="http://schemas.microsoft.com/office/drawing/2014/main" id="{097E34BD-9DE7-0C66-4C3A-F3996DE1D2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DD243F-454C-9A10-DCE6-02AE2CA39EC4}"/>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188073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28171-F3D6-361A-5674-8E177739F5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22D138-680E-8BD9-FDF8-64BA1E8FFC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3EDFBC-D985-067A-0C77-CE3D378EC912}"/>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5" name="Footer Placeholder 4">
            <a:extLst>
              <a:ext uri="{FF2B5EF4-FFF2-40B4-BE49-F238E27FC236}">
                <a16:creationId xmlns:a16="http://schemas.microsoft.com/office/drawing/2014/main" id="{287EDE6E-8B5F-52F9-128F-36B0A7AC1F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334DA-B462-E74A-712A-15F241A15F74}"/>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192580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9365-5D96-2D42-AB37-7E8057950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43BFF50-3769-0A57-8F2E-199790C7BA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67AE48-B6B0-85C0-867B-9298FDAF5A52}"/>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5" name="Footer Placeholder 4">
            <a:extLst>
              <a:ext uri="{FF2B5EF4-FFF2-40B4-BE49-F238E27FC236}">
                <a16:creationId xmlns:a16="http://schemas.microsoft.com/office/drawing/2014/main" id="{8A858624-E100-7F96-85D6-5A5F18240F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5F14A4-E306-1331-4C14-DE14B746DC1D}"/>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1092459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0D83D-1517-80ED-923C-0B0AD083B9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A07B6B-3003-A8B7-A7D3-B21DCCAFE9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6E5AF90-6488-0451-3892-AD8BC69C2E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AADB59-4EEC-7090-3D05-9C1515DA9909}"/>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6" name="Footer Placeholder 5">
            <a:extLst>
              <a:ext uri="{FF2B5EF4-FFF2-40B4-BE49-F238E27FC236}">
                <a16:creationId xmlns:a16="http://schemas.microsoft.com/office/drawing/2014/main" id="{871B6360-40A1-E522-1F18-0AC9ADEB8A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6151C0-274B-D8B4-7245-39E48E89C1CF}"/>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71675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B328-1CA2-7371-6100-142384B584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B029EA-977E-DD5D-4CB5-B203DD743A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EA0036-944F-6679-1B8E-A39C645142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396273-23F4-AD11-9432-E8A6F7D743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84A1CE-3265-2DE7-D864-EC31250224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05FAE91-AAD3-D3C0-BC8D-220F9A6C64A9}"/>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8" name="Footer Placeholder 7">
            <a:extLst>
              <a:ext uri="{FF2B5EF4-FFF2-40B4-BE49-F238E27FC236}">
                <a16:creationId xmlns:a16="http://schemas.microsoft.com/office/drawing/2014/main" id="{C75E96B8-8237-A095-2CBC-F09DC910FC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6F9C73-EF5E-67B7-46F3-8FE8317BA417}"/>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390803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4C14-4D33-721B-50A7-0A021DCCC0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56E879D-BCE5-011A-900A-C83BAC6EC2FE}"/>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4" name="Footer Placeholder 3">
            <a:extLst>
              <a:ext uri="{FF2B5EF4-FFF2-40B4-BE49-F238E27FC236}">
                <a16:creationId xmlns:a16="http://schemas.microsoft.com/office/drawing/2014/main" id="{D7211428-0B66-7926-B037-EFFB8FC212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FD22D6-B192-7B96-A2FC-7FF5F197A18E}"/>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966660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6C0D73-2854-5FB1-E00E-B4A401D16503}"/>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3" name="Footer Placeholder 2">
            <a:extLst>
              <a:ext uri="{FF2B5EF4-FFF2-40B4-BE49-F238E27FC236}">
                <a16:creationId xmlns:a16="http://schemas.microsoft.com/office/drawing/2014/main" id="{09B689CD-0C0B-39C1-BFAA-59F9035BEE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1955CCB-E6C6-68AA-B14C-011880C65FE2}"/>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1807343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000D1-D658-0F25-CF94-08965942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A4C013B-800D-969F-CA08-3D61BDC8BE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E041198-39B1-DCA2-6098-B188B3149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FA8C9-294C-A0D8-BD08-02644F802D1C}"/>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6" name="Footer Placeholder 5">
            <a:extLst>
              <a:ext uri="{FF2B5EF4-FFF2-40B4-BE49-F238E27FC236}">
                <a16:creationId xmlns:a16="http://schemas.microsoft.com/office/drawing/2014/main" id="{4D27A475-DA50-DF68-5A04-3B22F774FA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A5C5A0-0504-88C3-0A05-30EFFA3B3882}"/>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4013014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1457-3A99-4064-4A15-A0D597EF40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52C565-BFAB-E92F-6531-396835F3D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261DD2-6AEE-4AD4-F83C-BDBC3386D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BCB9F5-4545-4793-7C09-81F48B5BBCB7}"/>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6" name="Footer Placeholder 5">
            <a:extLst>
              <a:ext uri="{FF2B5EF4-FFF2-40B4-BE49-F238E27FC236}">
                <a16:creationId xmlns:a16="http://schemas.microsoft.com/office/drawing/2014/main" id="{36DF7709-7833-EE88-AD38-816EFC10CA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DFDD5-5FAA-115F-73F8-A0FEAB5AEF9B}"/>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4069289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F5ED8-3DC0-6736-1F00-0951B6ECEE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6B9E22-1C02-75F4-F82E-6BE87FEFF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A0573D-ABB5-DF5B-AD21-9CA64C398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641659-E661-4FD0-9BD7-F4D348AC2AD3}" type="datetimeFigureOut">
              <a:rPr lang="en-GB" smtClean="0"/>
              <a:t>27/11/2025</a:t>
            </a:fld>
            <a:endParaRPr lang="en-GB"/>
          </a:p>
        </p:txBody>
      </p:sp>
      <p:sp>
        <p:nvSpPr>
          <p:cNvPr id="5" name="Footer Placeholder 4">
            <a:extLst>
              <a:ext uri="{FF2B5EF4-FFF2-40B4-BE49-F238E27FC236}">
                <a16:creationId xmlns:a16="http://schemas.microsoft.com/office/drawing/2014/main" id="{A0E55EE2-7C67-9119-A9BA-B0DB0E1332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92A8B09-6E53-8B7B-0CCD-53D6251CB4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F362A-A15D-4668-8241-543DCE05A87B}" type="slidenum">
              <a:rPr lang="en-GB" smtClean="0"/>
              <a:t>‹#›</a:t>
            </a:fld>
            <a:endParaRPr lang="en-GB"/>
          </a:p>
        </p:txBody>
      </p:sp>
    </p:spTree>
    <p:extLst>
      <p:ext uri="{BB962C8B-B14F-4D97-AF65-F5344CB8AC3E}">
        <p14:creationId xmlns:p14="http://schemas.microsoft.com/office/powerpoint/2010/main" val="402568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oleObject" Target="../embeddings/oleObject3.bin"/><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oleObject" Target="../embeddings/oleObject3.bin"/><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oleObject" Target="../embeddings/oleObject3.bin"/><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hyperlink" Target="http://www.wickhistory.co.uk/" TargetMode="Externa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emf"/><Relationship Id="rId5" Type="http://schemas.openxmlformats.org/officeDocument/2006/relationships/oleObject" Target="../embeddings/oleObject3.bin"/><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slide" Target="slide39.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64247E-597D-01D4-FCAC-B0349092E60C}"/>
              </a:ext>
            </a:extLst>
          </p:cNvPr>
          <p:cNvSpPr txBox="1"/>
          <p:nvPr/>
        </p:nvSpPr>
        <p:spPr>
          <a:xfrm>
            <a:off x="2536386" y="861941"/>
            <a:ext cx="6233532" cy="1569660"/>
          </a:xfrm>
          <a:prstGeom prst="rect">
            <a:avLst/>
          </a:prstGeom>
          <a:noFill/>
        </p:spPr>
        <p:txBody>
          <a:bodyPr wrap="square" rtlCol="0">
            <a:spAutoFit/>
          </a:bodyPr>
          <a:lstStyle/>
          <a:p>
            <a:pPr algn="ctr"/>
            <a:r>
              <a:rPr lang="en-GB" sz="4800" dirty="0">
                <a:solidFill>
                  <a:srgbClr val="0070C0"/>
                </a:solidFill>
              </a:rPr>
              <a:t>Wick History Detectives</a:t>
            </a:r>
          </a:p>
          <a:p>
            <a:pPr algn="ctr"/>
            <a:r>
              <a:rPr lang="en-GB" sz="4800" dirty="0">
                <a:solidFill>
                  <a:srgbClr val="DD7343"/>
                </a:solidFill>
              </a:rPr>
              <a:t>SESSION 2</a:t>
            </a:r>
          </a:p>
        </p:txBody>
      </p:sp>
      <p:pic>
        <p:nvPicPr>
          <p:cNvPr id="3" name="Picture 2" descr="A drawing of a building&#10;&#10;Description automatically generated">
            <a:extLst>
              <a:ext uri="{FF2B5EF4-FFF2-40B4-BE49-F238E27FC236}">
                <a16:creationId xmlns:a16="http://schemas.microsoft.com/office/drawing/2014/main" id="{A5478F96-FD07-F421-97FB-B9349275EAD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4308412" y="2431601"/>
            <a:ext cx="2373911" cy="3211915"/>
          </a:xfrm>
          <a:prstGeom prst="rect">
            <a:avLst/>
          </a:prstGeom>
          <a:noFill/>
          <a:ln w="28575">
            <a:solidFill>
              <a:schemeClr val="bg1"/>
            </a:solidFill>
          </a:ln>
        </p:spPr>
      </p:pic>
    </p:spTree>
    <p:extLst>
      <p:ext uri="{BB962C8B-B14F-4D97-AF65-F5344CB8AC3E}">
        <p14:creationId xmlns:p14="http://schemas.microsoft.com/office/powerpoint/2010/main" val="929440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B81A-31CB-10E0-17DD-548B162FDC45}"/>
              </a:ext>
            </a:extLst>
          </p:cNvPr>
          <p:cNvSpPr>
            <a:spLocks noGrp="1"/>
          </p:cNvSpPr>
          <p:nvPr>
            <p:ph type="title"/>
          </p:nvPr>
        </p:nvSpPr>
        <p:spPr>
          <a:xfrm>
            <a:off x="1847850" y="12940"/>
            <a:ext cx="9591675" cy="871268"/>
          </a:xfrm>
        </p:spPr>
        <p:txBody>
          <a:bodyPr>
            <a:noAutofit/>
          </a:bodyPr>
          <a:lstStyle/>
          <a:p>
            <a:r>
              <a:rPr lang="en-GB" sz="3200" b="1" dirty="0">
                <a:solidFill>
                  <a:srgbClr val="0070C0"/>
                </a:solidFill>
              </a:rPr>
              <a:t>                           </a:t>
            </a:r>
            <a:br>
              <a:rPr lang="en-GB" sz="4000" b="1" dirty="0">
                <a:solidFill>
                  <a:srgbClr val="0070C0"/>
                </a:solidFill>
              </a:rPr>
            </a:br>
            <a:r>
              <a:rPr lang="en-GB" sz="4000" b="1" dirty="0">
                <a:solidFill>
                  <a:srgbClr val="0070C0"/>
                </a:solidFill>
              </a:rPr>
              <a:t>    </a:t>
            </a:r>
          </a:p>
        </p:txBody>
      </p:sp>
      <p:pic>
        <p:nvPicPr>
          <p:cNvPr id="4" name="Picture 3" descr="A couple of children playing in a garden&#10;&#10;AI-generated content may be incorrect.">
            <a:extLst>
              <a:ext uri="{FF2B5EF4-FFF2-40B4-BE49-F238E27FC236}">
                <a16:creationId xmlns:a16="http://schemas.microsoft.com/office/drawing/2014/main" id="{16E28610-35FC-3ECB-09B0-ECD82C043C66}"/>
              </a:ext>
            </a:extLst>
          </p:cNvPr>
          <p:cNvPicPr>
            <a:picLocks noChangeAspect="1"/>
          </p:cNvPicPr>
          <p:nvPr/>
        </p:nvPicPr>
        <p:blipFill>
          <a:blip r:embed="rId3">
            <a:extLst>
              <a:ext uri="{28A0092B-C50C-407E-A947-70E740481C1C}">
                <a14:useLocalDpi xmlns:a14="http://schemas.microsoft.com/office/drawing/2010/main" val="0"/>
              </a:ext>
            </a:extLst>
          </a:blip>
          <a:srcRect l="2773" t="3735" r="7210" b="6191"/>
          <a:stretch>
            <a:fillRect/>
          </a:stretch>
        </p:blipFill>
        <p:spPr>
          <a:xfrm>
            <a:off x="6530109" y="1523999"/>
            <a:ext cx="5098473" cy="4756727"/>
          </a:xfrm>
          <a:prstGeom prst="rect">
            <a:avLst/>
          </a:prstGeom>
          <a:ln w="19050">
            <a:solidFill>
              <a:schemeClr val="tx1"/>
            </a:solidFill>
          </a:ln>
        </p:spPr>
      </p:pic>
      <p:sp>
        <p:nvSpPr>
          <p:cNvPr id="8" name="TextBox 7">
            <a:extLst>
              <a:ext uri="{FF2B5EF4-FFF2-40B4-BE49-F238E27FC236}">
                <a16:creationId xmlns:a16="http://schemas.microsoft.com/office/drawing/2014/main" id="{43422EC1-51AC-1100-8CF0-E5A0A37AEA4B}"/>
              </a:ext>
            </a:extLst>
          </p:cNvPr>
          <p:cNvSpPr txBox="1"/>
          <p:nvPr/>
        </p:nvSpPr>
        <p:spPr>
          <a:xfrm>
            <a:off x="227231" y="285504"/>
            <a:ext cx="11653672" cy="830997"/>
          </a:xfrm>
          <a:prstGeom prst="rect">
            <a:avLst/>
          </a:prstGeom>
          <a:noFill/>
          <a:ln w="38100">
            <a:solidFill>
              <a:srgbClr val="DD7343"/>
            </a:solidFill>
          </a:ln>
        </p:spPr>
        <p:txBody>
          <a:bodyPr wrap="square" rtlCol="0">
            <a:spAutoFit/>
          </a:bodyPr>
          <a:lstStyle/>
          <a:p>
            <a:r>
              <a:rPr lang="en-GB" sz="4800" dirty="0">
                <a:solidFill>
                  <a:srgbClr val="0070C0"/>
                </a:solidFill>
              </a:rPr>
              <a:t>                                                Wayland Cottage</a:t>
            </a:r>
          </a:p>
        </p:txBody>
      </p:sp>
      <p:sp>
        <p:nvSpPr>
          <p:cNvPr id="11" name="TextBox 10">
            <a:extLst>
              <a:ext uri="{FF2B5EF4-FFF2-40B4-BE49-F238E27FC236}">
                <a16:creationId xmlns:a16="http://schemas.microsoft.com/office/drawing/2014/main" id="{CB076F0E-98FF-2316-C1AD-CD10DD9A5FC0}"/>
              </a:ext>
            </a:extLst>
          </p:cNvPr>
          <p:cNvSpPr txBox="1"/>
          <p:nvPr/>
        </p:nvSpPr>
        <p:spPr>
          <a:xfrm>
            <a:off x="311098" y="1305725"/>
            <a:ext cx="5824231" cy="5386090"/>
          </a:xfrm>
          <a:prstGeom prst="rect">
            <a:avLst/>
          </a:prstGeom>
          <a:noFill/>
          <a:ln w="38100">
            <a:solidFill>
              <a:schemeClr val="accent2">
                <a:lumMod val="75000"/>
              </a:schemeClr>
            </a:solidFill>
          </a:ln>
        </p:spPr>
        <p:txBody>
          <a:bodyPr wrap="square" rtlCol="0">
            <a:spAutoFit/>
          </a:bodyPr>
          <a:lstStyle/>
          <a:p>
            <a:r>
              <a:rPr lang="en-GB" sz="3200" b="1" dirty="0">
                <a:solidFill>
                  <a:srgbClr val="0070C0"/>
                </a:solidFill>
              </a:rPr>
              <a:t>House Folder No: 2 </a:t>
            </a:r>
          </a:p>
          <a:p>
            <a:r>
              <a:rPr lang="en-GB" sz="3200" b="1" dirty="0">
                <a:solidFill>
                  <a:srgbClr val="DD7343"/>
                </a:solidFill>
              </a:rPr>
              <a:t>WAYLAND COTTAGE</a:t>
            </a:r>
          </a:p>
          <a:p>
            <a:r>
              <a:rPr lang="en-GB" sz="2800" dirty="0">
                <a:solidFill>
                  <a:srgbClr val="0070C0"/>
                </a:solidFill>
              </a:rPr>
              <a:t>This cottage was a lovely example of a thatched roof with walls of box timber-framing (square shaped frame). It was very old and has now been replaced with a new house.</a:t>
            </a:r>
          </a:p>
          <a:p>
            <a:endParaRPr lang="en-GB" sz="1600" dirty="0">
              <a:solidFill>
                <a:srgbClr val="00B050"/>
              </a:solidFill>
            </a:endParaRPr>
          </a:p>
          <a:p>
            <a:r>
              <a:rPr lang="en-GB" sz="2800" dirty="0">
                <a:solidFill>
                  <a:srgbClr val="00B050"/>
                </a:solidFill>
              </a:rPr>
              <a:t>A little bedroom window is poking out of the roof.  Do you think the children slept up there? Can you imagine what</a:t>
            </a:r>
          </a:p>
          <a:p>
            <a:r>
              <a:rPr lang="en-GB" sz="2800" dirty="0">
                <a:solidFill>
                  <a:srgbClr val="00B050"/>
                </a:solidFill>
              </a:rPr>
              <a:t>it was like inside the room?</a:t>
            </a:r>
          </a:p>
        </p:txBody>
      </p:sp>
      <p:graphicFrame>
        <p:nvGraphicFramePr>
          <p:cNvPr id="3" name="Object 2">
            <a:extLst>
              <a:ext uri="{FF2B5EF4-FFF2-40B4-BE49-F238E27FC236}">
                <a16:creationId xmlns:a16="http://schemas.microsoft.com/office/drawing/2014/main" id="{B2EC651B-7298-E759-2E13-087C1D6F60B7}"/>
              </a:ext>
            </a:extLst>
          </p:cNvPr>
          <p:cNvGraphicFramePr>
            <a:graphicFrameLocks noChangeAspect="1"/>
          </p:cNvGraphicFramePr>
          <p:nvPr>
            <p:extLst>
              <p:ext uri="{D42A27DB-BD31-4B8C-83A1-F6EECF244321}">
                <p14:modId xmlns:p14="http://schemas.microsoft.com/office/powerpoint/2010/main" val="1896346336"/>
              </p:ext>
            </p:extLst>
          </p:nvPr>
        </p:nvGraphicFramePr>
        <p:xfrm>
          <a:off x="464361" y="66396"/>
          <a:ext cx="942111" cy="1050105"/>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464361" y="66396"/>
                        <a:ext cx="942111" cy="1050105"/>
                      </a:xfrm>
                      <a:prstGeom prst="rect">
                        <a:avLst/>
                      </a:prstGeom>
                    </p:spPr>
                  </p:pic>
                </p:oleObj>
              </mc:Fallback>
            </mc:AlternateContent>
          </a:graphicData>
        </a:graphic>
      </p:graphicFrame>
    </p:spTree>
    <p:extLst>
      <p:ext uri="{BB962C8B-B14F-4D97-AF65-F5344CB8AC3E}">
        <p14:creationId xmlns:p14="http://schemas.microsoft.com/office/powerpoint/2010/main" val="3281093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83E57-FA73-85F7-4496-4FD5DE22A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E8D25F-32D5-07E3-ABF0-BA3DBA032A4E}"/>
              </a:ext>
            </a:extLst>
          </p:cNvPr>
          <p:cNvSpPr>
            <a:spLocks noGrp="1"/>
          </p:cNvSpPr>
          <p:nvPr>
            <p:ph type="title"/>
          </p:nvPr>
        </p:nvSpPr>
        <p:spPr>
          <a:xfrm>
            <a:off x="544749" y="330506"/>
            <a:ext cx="10666751" cy="951218"/>
          </a:xfrm>
          <a:ln w="28575">
            <a:solidFill>
              <a:srgbClr val="C00000"/>
            </a:solidFill>
          </a:ln>
        </p:spPr>
        <p:txBody>
          <a:bodyPr>
            <a:normAutofit fontScale="90000"/>
          </a:bodyPr>
          <a:lstStyle/>
          <a:p>
            <a:r>
              <a:rPr lang="en-GB" dirty="0">
                <a:solidFill>
                  <a:schemeClr val="accent1">
                    <a:lumMod val="75000"/>
                  </a:schemeClr>
                </a:solidFill>
              </a:rPr>
              <a:t>                                                                                                   </a:t>
            </a:r>
            <a:br>
              <a:rPr lang="en-GB" dirty="0">
                <a:solidFill>
                  <a:schemeClr val="accent1">
                    <a:lumMod val="75000"/>
                  </a:schemeClr>
                </a:solidFill>
              </a:rPr>
            </a:br>
            <a:r>
              <a:rPr lang="en-GB" sz="5300" b="1" dirty="0">
                <a:solidFill>
                  <a:srgbClr val="0070C0"/>
                </a:solidFill>
              </a:rPr>
              <a:t>                                        Vandyke Court</a:t>
            </a:r>
            <a:br>
              <a:rPr lang="en-GB" sz="5300" dirty="0">
                <a:solidFill>
                  <a:srgbClr val="0070C0"/>
                </a:solidFill>
              </a:rPr>
            </a:br>
            <a:endParaRPr lang="en-GB" sz="5300" dirty="0">
              <a:solidFill>
                <a:srgbClr val="0070C0"/>
              </a:solidFill>
            </a:endParaRPr>
          </a:p>
        </p:txBody>
      </p:sp>
      <p:sp>
        <p:nvSpPr>
          <p:cNvPr id="3" name="Content Placeholder 2">
            <a:extLst>
              <a:ext uri="{FF2B5EF4-FFF2-40B4-BE49-F238E27FC236}">
                <a16:creationId xmlns:a16="http://schemas.microsoft.com/office/drawing/2014/main" id="{BBC8F50B-1B71-98CF-B379-A55BE529DB1A}"/>
              </a:ext>
            </a:extLst>
          </p:cNvPr>
          <p:cNvSpPr>
            <a:spLocks noGrp="1"/>
          </p:cNvSpPr>
          <p:nvPr>
            <p:ph sz="half" idx="1"/>
          </p:nvPr>
        </p:nvSpPr>
        <p:spPr>
          <a:xfrm>
            <a:off x="544749" y="1352700"/>
            <a:ext cx="10666751" cy="5376346"/>
          </a:xfrm>
          <a:ln w="19050">
            <a:solidFill>
              <a:srgbClr val="FFFFFF"/>
            </a:solidFill>
          </a:ln>
        </p:spPr>
        <p:txBody>
          <a:bodyPr>
            <a:noAutofit/>
          </a:bodyPr>
          <a:lstStyle/>
          <a:p>
            <a:pPr marL="0" indent="0" algn="just">
              <a:lnSpc>
                <a:spcPct val="100000"/>
              </a:lnSpc>
              <a:spcBef>
                <a:spcPts val="0"/>
              </a:spcBef>
              <a:buNone/>
            </a:pPr>
            <a:r>
              <a:rPr lang="en-GB" sz="3200" b="1" dirty="0">
                <a:solidFill>
                  <a:srgbClr val="0070C0"/>
                </a:solidFill>
              </a:rPr>
              <a:t>House Folder No: 3</a:t>
            </a:r>
          </a:p>
          <a:p>
            <a:pPr marL="0" indent="0" algn="just">
              <a:lnSpc>
                <a:spcPct val="100000"/>
              </a:lnSpc>
              <a:spcBef>
                <a:spcPts val="0"/>
              </a:spcBef>
              <a:buNone/>
            </a:pPr>
            <a:r>
              <a:rPr lang="en-GB" sz="3200" b="1" dirty="0">
                <a:solidFill>
                  <a:srgbClr val="DD7343"/>
                </a:solidFill>
              </a:rPr>
              <a:t>VANDYKE COURT</a:t>
            </a:r>
          </a:p>
          <a:p>
            <a:pPr marL="0" indent="0" algn="just">
              <a:lnSpc>
                <a:spcPct val="100000"/>
              </a:lnSpc>
              <a:spcBef>
                <a:spcPts val="0"/>
              </a:spcBef>
              <a:buNone/>
            </a:pPr>
            <a:r>
              <a:rPr lang="en-GB" dirty="0">
                <a:solidFill>
                  <a:srgbClr val="0070C0"/>
                </a:solidFill>
              </a:rPr>
              <a:t>A fine Victorian house.</a:t>
            </a:r>
          </a:p>
          <a:p>
            <a:pPr marL="0" indent="0" algn="just">
              <a:lnSpc>
                <a:spcPct val="100000"/>
              </a:lnSpc>
              <a:spcBef>
                <a:spcPts val="0"/>
              </a:spcBef>
              <a:buNone/>
            </a:pPr>
            <a:r>
              <a:rPr lang="en-GB" dirty="0">
                <a:solidFill>
                  <a:srgbClr val="0070C0"/>
                </a:solidFill>
              </a:rPr>
              <a:t>During World War II the </a:t>
            </a:r>
          </a:p>
          <a:p>
            <a:pPr marL="0" indent="0" algn="just">
              <a:lnSpc>
                <a:spcPct val="100000"/>
              </a:lnSpc>
              <a:spcBef>
                <a:spcPts val="0"/>
              </a:spcBef>
              <a:buNone/>
            </a:pPr>
            <a:r>
              <a:rPr lang="en-GB" dirty="0">
                <a:solidFill>
                  <a:srgbClr val="0070C0"/>
                </a:solidFill>
              </a:rPr>
              <a:t>area behind this house </a:t>
            </a:r>
          </a:p>
          <a:p>
            <a:pPr marL="0" indent="0" algn="just">
              <a:lnSpc>
                <a:spcPct val="100000"/>
              </a:lnSpc>
              <a:spcBef>
                <a:spcPts val="0"/>
              </a:spcBef>
              <a:buNone/>
            </a:pPr>
            <a:r>
              <a:rPr lang="en-GB" dirty="0">
                <a:solidFill>
                  <a:srgbClr val="0070C0"/>
                </a:solidFill>
              </a:rPr>
              <a:t>Was used as barracks for </a:t>
            </a:r>
          </a:p>
          <a:p>
            <a:pPr marL="0" indent="0" algn="just">
              <a:lnSpc>
                <a:spcPct val="100000"/>
              </a:lnSpc>
              <a:spcBef>
                <a:spcPts val="0"/>
              </a:spcBef>
              <a:buNone/>
            </a:pPr>
            <a:r>
              <a:rPr lang="en-GB" dirty="0">
                <a:solidFill>
                  <a:srgbClr val="0070C0"/>
                </a:solidFill>
              </a:rPr>
              <a:t>The Women’s Royal </a:t>
            </a:r>
          </a:p>
          <a:p>
            <a:pPr marL="0" indent="0" algn="just">
              <a:lnSpc>
                <a:spcPct val="100000"/>
              </a:lnSpc>
              <a:spcBef>
                <a:spcPts val="0"/>
              </a:spcBef>
              <a:buNone/>
            </a:pPr>
            <a:r>
              <a:rPr lang="en-GB" dirty="0">
                <a:solidFill>
                  <a:srgbClr val="0070C0"/>
                </a:solidFill>
              </a:rPr>
              <a:t>Auxiliary Air Force (WAAFs), </a:t>
            </a:r>
          </a:p>
          <a:p>
            <a:pPr marL="0" indent="0" algn="just">
              <a:lnSpc>
                <a:spcPct val="100000"/>
              </a:lnSpc>
              <a:spcBef>
                <a:spcPts val="0"/>
              </a:spcBef>
              <a:buNone/>
            </a:pPr>
            <a:r>
              <a:rPr lang="en-GB" dirty="0">
                <a:solidFill>
                  <a:srgbClr val="0070C0"/>
                </a:solidFill>
              </a:rPr>
              <a:t>who worked at the Radar </a:t>
            </a:r>
          </a:p>
          <a:p>
            <a:pPr marL="0" indent="0" algn="just">
              <a:lnSpc>
                <a:spcPct val="100000"/>
              </a:lnSpc>
              <a:spcBef>
                <a:spcPts val="0"/>
              </a:spcBef>
              <a:buNone/>
            </a:pPr>
            <a:r>
              <a:rPr lang="en-GB" dirty="0">
                <a:solidFill>
                  <a:srgbClr val="0070C0"/>
                </a:solidFill>
              </a:rPr>
              <a:t>Station in Wick.</a:t>
            </a:r>
            <a:endParaRPr lang="en-GB" dirty="0">
              <a:solidFill>
                <a:srgbClr val="68A042"/>
              </a:solidFill>
            </a:endParaRPr>
          </a:p>
          <a:p>
            <a:pPr marL="0" indent="0" algn="just">
              <a:lnSpc>
                <a:spcPct val="100000"/>
              </a:lnSpc>
              <a:spcBef>
                <a:spcPts val="0"/>
              </a:spcBef>
              <a:buNone/>
            </a:pPr>
            <a:endParaRPr lang="en-GB" dirty="0">
              <a:solidFill>
                <a:srgbClr val="68A042"/>
              </a:solidFill>
            </a:endParaRPr>
          </a:p>
          <a:p>
            <a:pPr marL="0" indent="0" algn="just">
              <a:lnSpc>
                <a:spcPct val="100000"/>
              </a:lnSpc>
              <a:spcBef>
                <a:spcPts val="0"/>
              </a:spcBef>
              <a:buNone/>
            </a:pPr>
            <a:r>
              <a:rPr lang="en-GB" dirty="0">
                <a:solidFill>
                  <a:srgbClr val="00B050"/>
                </a:solidFill>
              </a:rPr>
              <a:t>Do you know what barracks are used for?</a:t>
            </a:r>
          </a:p>
        </p:txBody>
      </p:sp>
      <p:pic>
        <p:nvPicPr>
          <p:cNvPr id="8" name="Picture 7" descr="A drawing of a building&#10;&#10;Description automatically generated">
            <a:extLst>
              <a:ext uri="{FF2B5EF4-FFF2-40B4-BE49-F238E27FC236}">
                <a16:creationId xmlns:a16="http://schemas.microsoft.com/office/drawing/2014/main" id="{A69EEF86-84DD-18BD-BA56-5CB3B709AA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980500" y="-14705"/>
            <a:ext cx="1022035" cy="1382819"/>
          </a:xfrm>
          <a:prstGeom prst="rect">
            <a:avLst/>
          </a:prstGeom>
          <a:noFill/>
          <a:ln w="28575">
            <a:solidFill>
              <a:schemeClr val="bg1"/>
            </a:solidFill>
          </a:ln>
        </p:spPr>
      </p:pic>
      <p:pic>
        <p:nvPicPr>
          <p:cNvPr id="5" name="Picture 4" descr="A white house with trees in the background&#10;&#10;Description automatically generated">
            <a:extLst>
              <a:ext uri="{FF2B5EF4-FFF2-40B4-BE49-F238E27FC236}">
                <a16:creationId xmlns:a16="http://schemas.microsoft.com/office/drawing/2014/main" id="{92699EF3-E042-6A5C-7BAB-E6389346C14C}"/>
              </a:ext>
            </a:extLst>
          </p:cNvPr>
          <p:cNvPicPr>
            <a:picLocks noChangeAspect="1"/>
          </p:cNvPicPr>
          <p:nvPr/>
        </p:nvPicPr>
        <p:blipFill>
          <a:blip r:embed="rId5">
            <a:grayscl/>
            <a:extLst>
              <a:ext uri="{28A0092B-C50C-407E-A947-70E740481C1C}">
                <a14:useLocalDpi xmlns:a14="http://schemas.microsoft.com/office/drawing/2010/main" val="0"/>
              </a:ext>
            </a:extLst>
          </a:blip>
          <a:srcRect l="2411" t="16170" r="3057" b="5010"/>
          <a:stretch/>
        </p:blipFill>
        <p:spPr>
          <a:xfrm>
            <a:off x="4812145" y="1499665"/>
            <a:ext cx="7166957" cy="4334251"/>
          </a:xfrm>
          <a:prstGeom prst="rect">
            <a:avLst/>
          </a:prstGeom>
        </p:spPr>
      </p:pic>
      <p:pic>
        <p:nvPicPr>
          <p:cNvPr id="1026" name="Picture 2" descr="Memories of a WAAF at Beaulieu Airfield During WW2">
            <a:extLst>
              <a:ext uri="{FF2B5EF4-FFF2-40B4-BE49-F238E27FC236}">
                <a16:creationId xmlns:a16="http://schemas.microsoft.com/office/drawing/2014/main" id="{4097A461-1DEF-8E1B-20BC-C4081653B8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6187" y="3959618"/>
            <a:ext cx="1959114" cy="2769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60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D5B60-CD87-16ED-E0C5-05DCD21CB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A77F4A-768C-96CB-96E6-59DD129C44C4}"/>
              </a:ext>
            </a:extLst>
          </p:cNvPr>
          <p:cNvSpPr>
            <a:spLocks noGrp="1"/>
          </p:cNvSpPr>
          <p:nvPr>
            <p:ph type="title"/>
          </p:nvPr>
        </p:nvSpPr>
        <p:spPr>
          <a:xfrm>
            <a:off x="468735" y="279458"/>
            <a:ext cx="11240654" cy="1038633"/>
          </a:xfrm>
          <a:ln w="28575">
            <a:solidFill>
              <a:srgbClr val="C00000"/>
            </a:solidFill>
          </a:ln>
        </p:spPr>
        <p:txBody>
          <a:bodyPr>
            <a:normAutofit fontScale="90000"/>
          </a:bodyPr>
          <a:lstStyle/>
          <a:p>
            <a:r>
              <a:rPr lang="en-GB" dirty="0">
                <a:solidFill>
                  <a:schemeClr val="accent1">
                    <a:lumMod val="75000"/>
                  </a:schemeClr>
                </a:solidFill>
              </a:rPr>
              <a:t>                                                                                                   </a:t>
            </a:r>
            <a:br>
              <a:rPr lang="en-GB" dirty="0">
                <a:solidFill>
                  <a:schemeClr val="accent1">
                    <a:lumMod val="75000"/>
                  </a:schemeClr>
                </a:solidFill>
              </a:rPr>
            </a:br>
            <a:r>
              <a:rPr lang="en-GB" dirty="0">
                <a:solidFill>
                  <a:schemeClr val="accent1">
                    <a:lumMod val="75000"/>
                  </a:schemeClr>
                </a:solidFill>
              </a:rPr>
              <a:t>                    </a:t>
            </a:r>
            <a:r>
              <a:rPr lang="en-GB" sz="5300" b="1" dirty="0" err="1">
                <a:solidFill>
                  <a:srgbClr val="0070C0"/>
                </a:solidFill>
              </a:rPr>
              <a:t>Ruyhalls</a:t>
            </a:r>
            <a:r>
              <a:rPr lang="en-GB" sz="5300" b="1" dirty="0">
                <a:solidFill>
                  <a:srgbClr val="0070C0"/>
                </a:solidFill>
              </a:rPr>
              <a:t> Cottages Nos 1, 2 and 3</a:t>
            </a:r>
            <a:br>
              <a:rPr lang="en-GB" sz="5300" b="1" dirty="0">
                <a:solidFill>
                  <a:srgbClr val="0070C0"/>
                </a:solidFill>
              </a:rPr>
            </a:br>
            <a:endParaRPr lang="en-GB" sz="5300" b="1" dirty="0">
              <a:solidFill>
                <a:srgbClr val="0070C0"/>
              </a:solidFill>
            </a:endParaRPr>
          </a:p>
        </p:txBody>
      </p:sp>
      <p:sp>
        <p:nvSpPr>
          <p:cNvPr id="3" name="Content Placeholder 2">
            <a:extLst>
              <a:ext uri="{FF2B5EF4-FFF2-40B4-BE49-F238E27FC236}">
                <a16:creationId xmlns:a16="http://schemas.microsoft.com/office/drawing/2014/main" id="{C09C5356-2DCD-CAD6-96FB-2393C24DCED1}"/>
              </a:ext>
            </a:extLst>
          </p:cNvPr>
          <p:cNvSpPr>
            <a:spLocks noGrp="1"/>
          </p:cNvSpPr>
          <p:nvPr>
            <p:ph sz="half" idx="1"/>
          </p:nvPr>
        </p:nvSpPr>
        <p:spPr>
          <a:xfrm>
            <a:off x="480291" y="1480996"/>
            <a:ext cx="11240654" cy="5097955"/>
          </a:xfrm>
          <a:ln w="38100">
            <a:solidFill>
              <a:srgbClr val="C00000"/>
            </a:solidFill>
          </a:ln>
        </p:spPr>
        <p:txBody>
          <a:bodyPr>
            <a:normAutofit fontScale="55000" lnSpcReduction="20000"/>
          </a:bodyPr>
          <a:lstStyle/>
          <a:p>
            <a:pPr marL="0" indent="0">
              <a:buNone/>
            </a:pPr>
            <a:r>
              <a:rPr lang="en-GB" sz="5800" b="1" dirty="0">
                <a:solidFill>
                  <a:srgbClr val="0070C0"/>
                </a:solidFill>
              </a:rPr>
              <a:t>House Folder No:4</a:t>
            </a:r>
          </a:p>
          <a:p>
            <a:pPr marL="0" indent="0">
              <a:buNone/>
            </a:pPr>
            <a:r>
              <a:rPr lang="en-GB" sz="5800" b="1" dirty="0">
                <a:solidFill>
                  <a:srgbClr val="DD7343"/>
                </a:solidFill>
              </a:rPr>
              <a:t>RUYHALLS COTTAGES </a:t>
            </a:r>
          </a:p>
          <a:p>
            <a:pPr marL="0" indent="0">
              <a:buNone/>
            </a:pPr>
            <a:r>
              <a:rPr lang="en-GB" sz="5100" dirty="0">
                <a:solidFill>
                  <a:srgbClr val="0070C0"/>
                </a:solidFill>
              </a:rPr>
              <a:t>This photograph was taken </a:t>
            </a:r>
          </a:p>
          <a:p>
            <a:pPr marL="0" indent="0">
              <a:buNone/>
            </a:pPr>
            <a:r>
              <a:rPr lang="en-GB" sz="5100" dirty="0">
                <a:solidFill>
                  <a:srgbClr val="0070C0"/>
                </a:solidFill>
              </a:rPr>
              <a:t>about 1900. It looks much the </a:t>
            </a:r>
          </a:p>
          <a:p>
            <a:pPr marL="0" indent="0">
              <a:buNone/>
            </a:pPr>
            <a:r>
              <a:rPr lang="en-GB" sz="5100" dirty="0">
                <a:solidFill>
                  <a:srgbClr val="0070C0"/>
                </a:solidFill>
              </a:rPr>
              <a:t>same now but tidier and nicer!</a:t>
            </a:r>
          </a:p>
          <a:p>
            <a:pPr marL="0" indent="0">
              <a:buNone/>
            </a:pPr>
            <a:r>
              <a:rPr lang="en-GB" sz="5100" dirty="0">
                <a:solidFill>
                  <a:srgbClr val="0070C0"/>
                </a:solidFill>
              </a:rPr>
              <a:t>The end cottage was used as </a:t>
            </a:r>
          </a:p>
          <a:p>
            <a:pPr marL="0" indent="0">
              <a:buNone/>
            </a:pPr>
            <a:r>
              <a:rPr lang="en-GB" sz="5100" dirty="0">
                <a:solidFill>
                  <a:srgbClr val="0070C0"/>
                </a:solidFill>
              </a:rPr>
              <a:t>a Sub Post Office at this time. </a:t>
            </a:r>
          </a:p>
          <a:p>
            <a:pPr marL="0" indent="0">
              <a:buNone/>
            </a:pPr>
            <a:endParaRPr lang="en-GB" sz="4000" dirty="0">
              <a:solidFill>
                <a:schemeClr val="accent6">
                  <a:lumMod val="75000"/>
                </a:schemeClr>
              </a:solidFill>
            </a:endParaRPr>
          </a:p>
          <a:p>
            <a:pPr marL="0" indent="0">
              <a:buNone/>
            </a:pPr>
            <a:r>
              <a:rPr lang="en-GB" sz="4500" dirty="0">
                <a:solidFill>
                  <a:schemeClr val="accent6">
                    <a:lumMod val="75000"/>
                  </a:schemeClr>
                </a:solidFill>
              </a:rPr>
              <a:t>Can you see the old </a:t>
            </a:r>
          </a:p>
          <a:p>
            <a:pPr marL="0" indent="0">
              <a:buNone/>
            </a:pPr>
            <a:r>
              <a:rPr lang="en-GB" sz="4500" dirty="0">
                <a:solidFill>
                  <a:schemeClr val="accent6">
                    <a:lumMod val="75000"/>
                  </a:schemeClr>
                </a:solidFill>
              </a:rPr>
              <a:t>Post Box on the cottage </a:t>
            </a:r>
          </a:p>
          <a:p>
            <a:pPr marL="0" indent="0">
              <a:buNone/>
            </a:pPr>
            <a:r>
              <a:rPr lang="en-GB" sz="4500" dirty="0">
                <a:solidFill>
                  <a:schemeClr val="accent6">
                    <a:lumMod val="75000"/>
                  </a:schemeClr>
                </a:solidFill>
              </a:rPr>
              <a:t>wall? It would have been</a:t>
            </a:r>
          </a:p>
          <a:p>
            <a:pPr marL="0" indent="0">
              <a:buNone/>
            </a:pPr>
            <a:r>
              <a:rPr lang="en-GB" sz="4500" dirty="0">
                <a:solidFill>
                  <a:schemeClr val="accent6">
                    <a:lumMod val="75000"/>
                  </a:schemeClr>
                </a:solidFill>
              </a:rPr>
              <a:t>red, like this one.</a:t>
            </a:r>
          </a:p>
        </p:txBody>
      </p:sp>
      <p:pic>
        <p:nvPicPr>
          <p:cNvPr id="9" name="Picture 8" descr="A black and white photo of a house&#10;&#10;Description automatically generated">
            <a:extLst>
              <a:ext uri="{FF2B5EF4-FFF2-40B4-BE49-F238E27FC236}">
                <a16:creationId xmlns:a16="http://schemas.microsoft.com/office/drawing/2014/main" id="{A51249A1-8DDD-09C9-EBA7-B043A4090D32}"/>
              </a:ext>
            </a:extLst>
          </p:cNvPr>
          <p:cNvPicPr>
            <a:picLocks noChangeAspect="1"/>
          </p:cNvPicPr>
          <p:nvPr/>
        </p:nvPicPr>
        <p:blipFill>
          <a:blip r:embed="rId3">
            <a:extLst>
              <a:ext uri="{28A0092B-C50C-407E-A947-70E740481C1C}">
                <a14:useLocalDpi xmlns:a14="http://schemas.microsoft.com/office/drawing/2010/main" val="0"/>
              </a:ext>
            </a:extLst>
          </a:blip>
          <a:srcRect l="2502" t="2260" r="1181" b="6110"/>
          <a:stretch/>
        </p:blipFill>
        <p:spPr>
          <a:xfrm>
            <a:off x="5791626" y="1672491"/>
            <a:ext cx="5476738" cy="3704513"/>
          </a:xfrm>
          <a:prstGeom prst="rect">
            <a:avLst/>
          </a:prstGeom>
          <a:ln w="19050">
            <a:solidFill>
              <a:schemeClr val="tx1"/>
            </a:solidFill>
          </a:ln>
        </p:spPr>
      </p:pic>
      <p:sp>
        <p:nvSpPr>
          <p:cNvPr id="4" name="TextBox 3">
            <a:extLst>
              <a:ext uri="{FF2B5EF4-FFF2-40B4-BE49-F238E27FC236}">
                <a16:creationId xmlns:a16="http://schemas.microsoft.com/office/drawing/2014/main" id="{939F4BB7-1C12-4EDB-5D89-A844F0BA4539}"/>
              </a:ext>
            </a:extLst>
          </p:cNvPr>
          <p:cNvSpPr txBox="1"/>
          <p:nvPr/>
        </p:nvSpPr>
        <p:spPr>
          <a:xfrm flipH="1">
            <a:off x="1652650" y="3244799"/>
            <a:ext cx="273674" cy="310896"/>
          </a:xfrm>
          <a:prstGeom prst="rect">
            <a:avLst/>
          </a:prstGeom>
          <a:noFill/>
        </p:spPr>
        <p:txBody>
          <a:bodyPr wrap="square" rtlCol="0">
            <a:spAutoFit/>
          </a:bodyPr>
          <a:lstStyle/>
          <a:p>
            <a:endParaRPr lang="en-GB" dirty="0"/>
          </a:p>
        </p:txBody>
      </p:sp>
      <p:pic>
        <p:nvPicPr>
          <p:cNvPr id="6" name="Picture 2" descr="A look at Stamford's rare set of postboxes with cyphers dating back to ...">
            <a:extLst>
              <a:ext uri="{FF2B5EF4-FFF2-40B4-BE49-F238E27FC236}">
                <a16:creationId xmlns:a16="http://schemas.microsoft.com/office/drawing/2014/main" id="{241C4E25-7201-D97B-D0F0-F6EC495EF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189" r="1" b="14588"/>
          <a:stretch/>
        </p:blipFill>
        <p:spPr bwMode="auto">
          <a:xfrm flipH="1">
            <a:off x="4198939" y="4744230"/>
            <a:ext cx="1033531" cy="12655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A84531-0BB9-B480-D3FF-23633630F67A}"/>
              </a:ext>
            </a:extLst>
          </p:cNvPr>
          <p:cNvSpPr txBox="1"/>
          <p:nvPr/>
        </p:nvSpPr>
        <p:spPr>
          <a:xfrm>
            <a:off x="5791626" y="5458698"/>
            <a:ext cx="5539260" cy="830997"/>
          </a:xfrm>
          <a:prstGeom prst="rect">
            <a:avLst/>
          </a:prstGeom>
          <a:noFill/>
          <a:ln w="28575">
            <a:solidFill>
              <a:srgbClr val="DD7343"/>
            </a:solidFill>
          </a:ln>
        </p:spPr>
        <p:txBody>
          <a:bodyPr wrap="square" rtlCol="0">
            <a:spAutoFit/>
          </a:bodyPr>
          <a:lstStyle/>
          <a:p>
            <a:r>
              <a:rPr lang="en-GB" sz="2400" dirty="0">
                <a:solidFill>
                  <a:srgbClr val="68A042"/>
                </a:solidFill>
              </a:rPr>
              <a:t>In earlier Victorian times Postmen were called Red Robins – why was that?</a:t>
            </a:r>
          </a:p>
        </p:txBody>
      </p:sp>
      <p:graphicFrame>
        <p:nvGraphicFramePr>
          <p:cNvPr id="7" name="Object 6">
            <a:extLst>
              <a:ext uri="{FF2B5EF4-FFF2-40B4-BE49-F238E27FC236}">
                <a16:creationId xmlns:a16="http://schemas.microsoft.com/office/drawing/2014/main" id="{F3A64268-373E-AA7A-DED9-8152E4C23BC4}"/>
              </a:ext>
            </a:extLst>
          </p:cNvPr>
          <p:cNvGraphicFramePr>
            <a:graphicFrameLocks noChangeAspect="1"/>
          </p:cNvGraphicFramePr>
          <p:nvPr>
            <p:extLst>
              <p:ext uri="{D42A27DB-BD31-4B8C-83A1-F6EECF244321}">
                <p14:modId xmlns:p14="http://schemas.microsoft.com/office/powerpoint/2010/main" val="2779535617"/>
              </p:ext>
            </p:extLst>
          </p:nvPr>
        </p:nvGraphicFramePr>
        <p:xfrm>
          <a:off x="646004" y="288285"/>
          <a:ext cx="915612" cy="1020570"/>
        </p:xfrm>
        <a:graphic>
          <a:graphicData uri="http://schemas.openxmlformats.org/presentationml/2006/ole">
            <mc:AlternateContent xmlns:mc="http://schemas.openxmlformats.org/markup-compatibility/2006">
              <mc:Choice xmlns:v="urn:schemas-microsoft-com:vml" Requires="v">
                <p:oleObj r:id="rId5" imgW="2105535" imgH="2346465" progId="">
                  <p:embed/>
                </p:oleObj>
              </mc:Choice>
              <mc:Fallback>
                <p:oleObj r:id="rId5"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6"/>
                      <a:stretch>
                        <a:fillRect/>
                      </a:stretch>
                    </p:blipFill>
                    <p:spPr>
                      <a:xfrm>
                        <a:off x="646004" y="288285"/>
                        <a:ext cx="915612" cy="1020570"/>
                      </a:xfrm>
                      <a:prstGeom prst="rect">
                        <a:avLst/>
                      </a:prstGeom>
                    </p:spPr>
                  </p:pic>
                </p:oleObj>
              </mc:Fallback>
            </mc:AlternateContent>
          </a:graphicData>
        </a:graphic>
      </p:graphicFrame>
    </p:spTree>
    <p:extLst>
      <p:ext uri="{BB962C8B-B14F-4D97-AF65-F5344CB8AC3E}">
        <p14:creationId xmlns:p14="http://schemas.microsoft.com/office/powerpoint/2010/main" val="4080320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10FCC-6F89-F253-E05C-8A87F81257A5}"/>
              </a:ext>
            </a:extLst>
          </p:cNvPr>
          <p:cNvSpPr>
            <a:spLocks noGrp="1"/>
          </p:cNvSpPr>
          <p:nvPr>
            <p:ph type="title"/>
          </p:nvPr>
        </p:nvSpPr>
        <p:spPr>
          <a:xfrm>
            <a:off x="237744" y="391886"/>
            <a:ext cx="6689528" cy="1062342"/>
          </a:xfrm>
          <a:ln w="38100">
            <a:solidFill>
              <a:srgbClr val="C00000"/>
            </a:solidFill>
          </a:ln>
        </p:spPr>
        <p:txBody>
          <a:bodyPr>
            <a:normAutofit/>
          </a:bodyPr>
          <a:lstStyle/>
          <a:p>
            <a:r>
              <a:rPr lang="en-GB" dirty="0">
                <a:solidFill>
                  <a:srgbClr val="0070C0"/>
                </a:solidFill>
              </a:rPr>
              <a:t>             </a:t>
            </a:r>
            <a:r>
              <a:rPr lang="en-GB" sz="4800" b="1" dirty="0">
                <a:solidFill>
                  <a:srgbClr val="0070C0"/>
                </a:solidFill>
              </a:rPr>
              <a:t>The Cruck House</a:t>
            </a:r>
          </a:p>
        </p:txBody>
      </p:sp>
      <p:pic>
        <p:nvPicPr>
          <p:cNvPr id="11" name="Picture 10" descr="A black and white photo of a house&#10;&#10;Description automatically generated">
            <a:extLst>
              <a:ext uri="{FF2B5EF4-FFF2-40B4-BE49-F238E27FC236}">
                <a16:creationId xmlns:a16="http://schemas.microsoft.com/office/drawing/2014/main" id="{1721E6B3-D155-5A70-707B-42FD5106D20B}"/>
              </a:ext>
            </a:extLst>
          </p:cNvPr>
          <p:cNvPicPr>
            <a:picLocks noChangeAspect="1"/>
          </p:cNvPicPr>
          <p:nvPr/>
        </p:nvPicPr>
        <p:blipFill>
          <a:blip r:embed="rId3">
            <a:extLst>
              <a:ext uri="{28A0092B-C50C-407E-A947-70E740481C1C}">
                <a14:useLocalDpi xmlns:a14="http://schemas.microsoft.com/office/drawing/2010/main" val="0"/>
              </a:ext>
            </a:extLst>
          </a:blip>
          <a:srcRect l="4241" t="1327" r="4334" b="5056"/>
          <a:stretch>
            <a:fillRect/>
          </a:stretch>
        </p:blipFill>
        <p:spPr>
          <a:xfrm>
            <a:off x="7217025" y="287881"/>
            <a:ext cx="4430030" cy="6282238"/>
          </a:xfrm>
          <a:prstGeom prst="rect">
            <a:avLst/>
          </a:prstGeom>
          <a:ln w="19050">
            <a:solidFill>
              <a:schemeClr val="tx1"/>
            </a:solidFill>
          </a:ln>
        </p:spPr>
      </p:pic>
      <p:sp>
        <p:nvSpPr>
          <p:cNvPr id="15" name="Content Placeholder 14">
            <a:extLst>
              <a:ext uri="{FF2B5EF4-FFF2-40B4-BE49-F238E27FC236}">
                <a16:creationId xmlns:a16="http://schemas.microsoft.com/office/drawing/2014/main" id="{AE6823F1-2183-96BE-549A-EA45FD21D2E1}"/>
              </a:ext>
            </a:extLst>
          </p:cNvPr>
          <p:cNvSpPr>
            <a:spLocks noGrp="1"/>
          </p:cNvSpPr>
          <p:nvPr>
            <p:ph sz="half" idx="1"/>
          </p:nvPr>
        </p:nvSpPr>
        <p:spPr>
          <a:xfrm>
            <a:off x="237743" y="1600199"/>
            <a:ext cx="6689529" cy="5093287"/>
          </a:xfrm>
          <a:ln w="38100">
            <a:solidFill>
              <a:schemeClr val="accent2">
                <a:lumMod val="75000"/>
              </a:schemeClr>
            </a:solidFill>
          </a:ln>
        </p:spPr>
        <p:txBody>
          <a:bodyPr>
            <a:noAutofit/>
          </a:bodyPr>
          <a:lstStyle/>
          <a:p>
            <a:pPr marL="0" indent="0">
              <a:lnSpc>
                <a:spcPct val="100000"/>
              </a:lnSpc>
              <a:spcBef>
                <a:spcPts val="0"/>
              </a:spcBef>
              <a:buNone/>
            </a:pPr>
            <a:r>
              <a:rPr lang="en-GB" sz="3200" b="1" dirty="0">
                <a:solidFill>
                  <a:srgbClr val="0070C0"/>
                </a:solidFill>
              </a:rPr>
              <a:t>House Folder No: 5</a:t>
            </a:r>
          </a:p>
          <a:p>
            <a:pPr marL="0" indent="0">
              <a:lnSpc>
                <a:spcPct val="100000"/>
              </a:lnSpc>
              <a:spcBef>
                <a:spcPts val="0"/>
              </a:spcBef>
              <a:buNone/>
            </a:pPr>
            <a:r>
              <a:rPr lang="en-GB" sz="3200" b="1" dirty="0">
                <a:solidFill>
                  <a:srgbClr val="DD7343"/>
                </a:solidFill>
              </a:rPr>
              <a:t>THE CRUCK HOUSE</a:t>
            </a:r>
          </a:p>
          <a:p>
            <a:pPr marL="0" indent="0">
              <a:lnSpc>
                <a:spcPct val="100000"/>
              </a:lnSpc>
              <a:spcBef>
                <a:spcPts val="0"/>
              </a:spcBef>
              <a:buNone/>
            </a:pPr>
            <a:r>
              <a:rPr lang="en-GB" dirty="0">
                <a:solidFill>
                  <a:srgbClr val="0070C0"/>
                </a:solidFill>
              </a:rPr>
              <a:t>This very old house was built in a different way to the later box frame, it was called </a:t>
            </a:r>
          </a:p>
          <a:p>
            <a:pPr marL="0" indent="0">
              <a:lnSpc>
                <a:spcPct val="100000"/>
              </a:lnSpc>
              <a:spcBef>
                <a:spcPts val="0"/>
              </a:spcBef>
              <a:buNone/>
            </a:pPr>
            <a:r>
              <a:rPr lang="en-GB" dirty="0">
                <a:solidFill>
                  <a:srgbClr val="0070C0"/>
                </a:solidFill>
              </a:rPr>
              <a:t>a cruck frame.  It looks like a letter ‘A’.</a:t>
            </a:r>
          </a:p>
          <a:p>
            <a:pPr marL="0" indent="0">
              <a:lnSpc>
                <a:spcPct val="100000"/>
              </a:lnSpc>
              <a:spcBef>
                <a:spcPts val="0"/>
              </a:spcBef>
              <a:buNone/>
            </a:pPr>
            <a:endParaRPr lang="en-GB" dirty="0">
              <a:solidFill>
                <a:schemeClr val="accent6">
                  <a:lumMod val="75000"/>
                </a:schemeClr>
              </a:solidFill>
            </a:endParaRPr>
          </a:p>
          <a:p>
            <a:pPr marL="0" indent="0">
              <a:lnSpc>
                <a:spcPct val="100000"/>
              </a:lnSpc>
              <a:spcBef>
                <a:spcPts val="0"/>
              </a:spcBef>
              <a:buNone/>
            </a:pPr>
            <a:r>
              <a:rPr lang="en-GB" dirty="0">
                <a:solidFill>
                  <a:schemeClr val="accent6">
                    <a:lumMod val="75000"/>
                  </a:schemeClr>
                </a:solidFill>
              </a:rPr>
              <a:t>How do you think a wooden cruck frame </a:t>
            </a:r>
          </a:p>
          <a:p>
            <a:pPr marL="0" indent="0">
              <a:lnSpc>
                <a:spcPct val="100000"/>
              </a:lnSpc>
              <a:spcBef>
                <a:spcPts val="0"/>
              </a:spcBef>
              <a:buNone/>
            </a:pPr>
            <a:r>
              <a:rPr lang="en-GB" dirty="0">
                <a:solidFill>
                  <a:schemeClr val="accent6">
                    <a:lumMod val="75000"/>
                  </a:schemeClr>
                </a:solidFill>
              </a:rPr>
              <a:t>was made? See if you can find out.</a:t>
            </a:r>
          </a:p>
          <a:p>
            <a:pPr marL="0" indent="0">
              <a:lnSpc>
                <a:spcPct val="100000"/>
              </a:lnSpc>
              <a:spcBef>
                <a:spcPts val="0"/>
              </a:spcBef>
              <a:buNone/>
            </a:pPr>
            <a:endParaRPr lang="en-GB" dirty="0">
              <a:solidFill>
                <a:schemeClr val="accent6">
                  <a:lumMod val="75000"/>
                </a:schemeClr>
              </a:solidFill>
            </a:endParaRPr>
          </a:p>
          <a:p>
            <a:pPr marL="0" indent="0">
              <a:lnSpc>
                <a:spcPct val="100000"/>
              </a:lnSpc>
              <a:spcBef>
                <a:spcPts val="0"/>
              </a:spcBef>
              <a:buNone/>
            </a:pPr>
            <a:r>
              <a:rPr lang="en-GB" b="1" dirty="0">
                <a:solidFill>
                  <a:srgbClr val="DD7343"/>
                </a:solidFill>
              </a:rPr>
              <a:t>Look on next slide to see the names of all</a:t>
            </a:r>
          </a:p>
          <a:p>
            <a:pPr marL="0" indent="0">
              <a:lnSpc>
                <a:spcPct val="100000"/>
              </a:lnSpc>
              <a:spcBef>
                <a:spcPts val="0"/>
              </a:spcBef>
              <a:buNone/>
            </a:pPr>
            <a:r>
              <a:rPr lang="en-GB" b="1" dirty="0">
                <a:solidFill>
                  <a:srgbClr val="DD7343"/>
                </a:solidFill>
              </a:rPr>
              <a:t>the pieces of wood in a cruck structure.</a:t>
            </a:r>
          </a:p>
        </p:txBody>
      </p:sp>
      <p:graphicFrame>
        <p:nvGraphicFramePr>
          <p:cNvPr id="2" name="Object 1">
            <a:extLst>
              <a:ext uri="{FF2B5EF4-FFF2-40B4-BE49-F238E27FC236}">
                <a16:creationId xmlns:a16="http://schemas.microsoft.com/office/drawing/2014/main" id="{ABD6A74B-9E0C-D72D-ADAB-D9B4C0C6E9B1}"/>
              </a:ext>
            </a:extLst>
          </p:cNvPr>
          <p:cNvGraphicFramePr>
            <a:graphicFrameLocks noChangeAspect="1"/>
          </p:cNvGraphicFramePr>
          <p:nvPr>
            <p:extLst>
              <p:ext uri="{D42A27DB-BD31-4B8C-83A1-F6EECF244321}">
                <p14:modId xmlns:p14="http://schemas.microsoft.com/office/powerpoint/2010/main" val="3524712325"/>
              </p:ext>
            </p:extLst>
          </p:nvPr>
        </p:nvGraphicFramePr>
        <p:xfrm>
          <a:off x="471054" y="415479"/>
          <a:ext cx="923637" cy="1029513"/>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471054" y="415479"/>
                        <a:ext cx="923637" cy="1029513"/>
                      </a:xfrm>
                      <a:prstGeom prst="rect">
                        <a:avLst/>
                      </a:prstGeom>
                    </p:spPr>
                  </p:pic>
                </p:oleObj>
              </mc:Fallback>
            </mc:AlternateContent>
          </a:graphicData>
        </a:graphic>
      </p:graphicFrame>
    </p:spTree>
    <p:extLst>
      <p:ext uri="{BB962C8B-B14F-4D97-AF65-F5344CB8AC3E}">
        <p14:creationId xmlns:p14="http://schemas.microsoft.com/office/powerpoint/2010/main" val="50639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C8982-B84A-2576-2663-D236CB808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A14E5B-61DD-D72B-D141-461F642EE387}"/>
              </a:ext>
            </a:extLst>
          </p:cNvPr>
          <p:cNvSpPr>
            <a:spLocks noGrp="1"/>
          </p:cNvSpPr>
          <p:nvPr>
            <p:ph type="title"/>
          </p:nvPr>
        </p:nvSpPr>
        <p:spPr>
          <a:xfrm>
            <a:off x="838200" y="365125"/>
            <a:ext cx="10515600" cy="6225456"/>
          </a:xfrm>
          <a:ln w="28575">
            <a:solidFill>
              <a:srgbClr val="C00000"/>
            </a:solidFill>
          </a:ln>
        </p:spPr>
        <p:txBody>
          <a:bodyPr/>
          <a:lstStyle/>
          <a:p>
            <a:r>
              <a:rPr lang="en-GB" dirty="0">
                <a:solidFill>
                  <a:schemeClr val="accent5">
                    <a:lumMod val="50000"/>
                  </a:schemeClr>
                </a:solidFill>
              </a:rPr>
              <a:t>                         </a:t>
            </a:r>
            <a:endParaRPr lang="en-GB" b="1" dirty="0">
              <a:solidFill>
                <a:srgbClr val="0070C0"/>
              </a:solidFill>
            </a:endParaRPr>
          </a:p>
        </p:txBody>
      </p:sp>
      <p:pic>
        <p:nvPicPr>
          <p:cNvPr id="5" name="Picture 4" descr="Drawing of a structure with text&#10;&#10;AI-generated content may be incorrect.">
            <a:extLst>
              <a:ext uri="{FF2B5EF4-FFF2-40B4-BE49-F238E27FC236}">
                <a16:creationId xmlns:a16="http://schemas.microsoft.com/office/drawing/2014/main" id="{D3E2AC8F-4DCA-B9E5-8593-6821B9742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633" y="478911"/>
            <a:ext cx="3828108" cy="5988205"/>
          </a:xfrm>
          <a:prstGeom prst="rect">
            <a:avLst/>
          </a:prstGeom>
        </p:spPr>
      </p:pic>
      <p:pic>
        <p:nvPicPr>
          <p:cNvPr id="7" name="Picture 6" descr="A black and white photo of a house&#10;&#10;Description automatically generated">
            <a:extLst>
              <a:ext uri="{FF2B5EF4-FFF2-40B4-BE49-F238E27FC236}">
                <a16:creationId xmlns:a16="http://schemas.microsoft.com/office/drawing/2014/main" id="{DBBAA5BF-5127-B0C5-2AA0-C61B0E3CC712}"/>
              </a:ext>
            </a:extLst>
          </p:cNvPr>
          <p:cNvPicPr>
            <a:picLocks noChangeAspect="1"/>
          </p:cNvPicPr>
          <p:nvPr/>
        </p:nvPicPr>
        <p:blipFill>
          <a:blip r:embed="rId4">
            <a:extLst>
              <a:ext uri="{28A0092B-C50C-407E-A947-70E740481C1C}">
                <a14:useLocalDpi xmlns:a14="http://schemas.microsoft.com/office/drawing/2010/main" val="0"/>
              </a:ext>
            </a:extLst>
          </a:blip>
          <a:srcRect l="4714" t="1714" r="7042" b="7053"/>
          <a:stretch>
            <a:fillRect/>
          </a:stretch>
        </p:blipFill>
        <p:spPr>
          <a:xfrm>
            <a:off x="2530766" y="1609473"/>
            <a:ext cx="3269672" cy="4681543"/>
          </a:xfrm>
          <a:prstGeom prst="rect">
            <a:avLst/>
          </a:prstGeom>
          <a:ln w="19050">
            <a:solidFill>
              <a:schemeClr val="tx1"/>
            </a:solidFill>
          </a:ln>
        </p:spPr>
      </p:pic>
      <p:sp>
        <p:nvSpPr>
          <p:cNvPr id="9" name="TextBox 8">
            <a:extLst>
              <a:ext uri="{FF2B5EF4-FFF2-40B4-BE49-F238E27FC236}">
                <a16:creationId xmlns:a16="http://schemas.microsoft.com/office/drawing/2014/main" id="{CE03A1C0-A32C-4629-DD9A-A3C0FBE43376}"/>
              </a:ext>
            </a:extLst>
          </p:cNvPr>
          <p:cNvSpPr txBox="1"/>
          <p:nvPr/>
        </p:nvSpPr>
        <p:spPr>
          <a:xfrm>
            <a:off x="2073676" y="650203"/>
            <a:ext cx="5337834" cy="830997"/>
          </a:xfrm>
          <a:prstGeom prst="rect">
            <a:avLst/>
          </a:prstGeom>
          <a:noFill/>
        </p:spPr>
        <p:txBody>
          <a:bodyPr wrap="square" rtlCol="0">
            <a:spAutoFit/>
          </a:bodyPr>
          <a:lstStyle/>
          <a:p>
            <a:r>
              <a:rPr lang="en-GB" sz="2400" b="1" dirty="0">
                <a:solidFill>
                  <a:srgbClr val="00B050"/>
                </a:solidFill>
                <a:latin typeface="+mj-lt"/>
              </a:rPr>
              <a:t>Can you identify and name the different wooden timbers on the Cruck House?</a:t>
            </a:r>
          </a:p>
        </p:txBody>
      </p:sp>
      <p:graphicFrame>
        <p:nvGraphicFramePr>
          <p:cNvPr id="3" name="Object 2">
            <a:extLst>
              <a:ext uri="{FF2B5EF4-FFF2-40B4-BE49-F238E27FC236}">
                <a16:creationId xmlns:a16="http://schemas.microsoft.com/office/drawing/2014/main" id="{E867EC91-3730-54E6-2D4A-E54CFAB53E70}"/>
              </a:ext>
            </a:extLst>
          </p:cNvPr>
          <p:cNvGraphicFramePr>
            <a:graphicFrameLocks noChangeAspect="1"/>
          </p:cNvGraphicFramePr>
          <p:nvPr>
            <p:extLst>
              <p:ext uri="{D42A27DB-BD31-4B8C-83A1-F6EECF244321}">
                <p14:modId xmlns:p14="http://schemas.microsoft.com/office/powerpoint/2010/main" val="3695028905"/>
              </p:ext>
            </p:extLst>
          </p:nvPr>
        </p:nvGraphicFramePr>
        <p:xfrm>
          <a:off x="905161" y="419777"/>
          <a:ext cx="942111" cy="1050105"/>
        </p:xfrm>
        <a:graphic>
          <a:graphicData uri="http://schemas.openxmlformats.org/presentationml/2006/ole">
            <mc:AlternateContent xmlns:mc="http://schemas.openxmlformats.org/markup-compatibility/2006">
              <mc:Choice xmlns:v="urn:schemas-microsoft-com:vml" Requires="v">
                <p:oleObj r:id="rId5" imgW="2105535" imgH="2346465" progId="">
                  <p:embed/>
                </p:oleObj>
              </mc:Choice>
              <mc:Fallback>
                <p:oleObj r:id="rId5"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6"/>
                      <a:stretch>
                        <a:fillRect/>
                      </a:stretch>
                    </p:blipFill>
                    <p:spPr>
                      <a:xfrm>
                        <a:off x="905161" y="419777"/>
                        <a:ext cx="942111" cy="1050105"/>
                      </a:xfrm>
                      <a:prstGeom prst="rect">
                        <a:avLst/>
                      </a:prstGeom>
                    </p:spPr>
                  </p:pic>
                </p:oleObj>
              </mc:Fallback>
            </mc:AlternateContent>
          </a:graphicData>
        </a:graphic>
      </p:graphicFrame>
    </p:spTree>
    <p:extLst>
      <p:ext uri="{BB962C8B-B14F-4D97-AF65-F5344CB8AC3E}">
        <p14:creationId xmlns:p14="http://schemas.microsoft.com/office/powerpoint/2010/main" val="3731386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DA800-6748-70F9-797C-1CB47A44D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D8786-7028-D9EB-CBBE-56EE85519142}"/>
              </a:ext>
            </a:extLst>
          </p:cNvPr>
          <p:cNvSpPr>
            <a:spLocks noGrp="1"/>
          </p:cNvSpPr>
          <p:nvPr>
            <p:ph type="title"/>
          </p:nvPr>
        </p:nvSpPr>
        <p:spPr>
          <a:xfrm>
            <a:off x="203638" y="330505"/>
            <a:ext cx="11763075" cy="1267002"/>
          </a:xfrm>
          <a:ln w="28575">
            <a:solidFill>
              <a:srgbClr val="C00000"/>
            </a:solidFill>
          </a:ln>
        </p:spPr>
        <p:txBody>
          <a:bodyPr>
            <a:normAutofit fontScale="90000"/>
          </a:bodyPr>
          <a:lstStyle/>
          <a:p>
            <a:r>
              <a:rPr lang="en-GB" dirty="0">
                <a:solidFill>
                  <a:schemeClr val="accent1">
                    <a:lumMod val="75000"/>
                  </a:schemeClr>
                </a:solidFill>
              </a:rPr>
              <a:t>                                                                                                   </a:t>
            </a:r>
            <a:br>
              <a:rPr lang="en-GB" dirty="0">
                <a:solidFill>
                  <a:schemeClr val="accent1">
                    <a:lumMod val="75000"/>
                  </a:schemeClr>
                </a:solidFill>
              </a:rPr>
            </a:br>
            <a:r>
              <a:rPr lang="en-GB" sz="5300" b="1" dirty="0">
                <a:solidFill>
                  <a:srgbClr val="0070C0"/>
                </a:solidFill>
              </a:rPr>
              <a:t>                                      Upper Wick House </a:t>
            </a:r>
            <a:br>
              <a:rPr lang="en-GB" b="1" dirty="0">
                <a:solidFill>
                  <a:srgbClr val="0070C0"/>
                </a:solidFill>
              </a:rPr>
            </a:br>
            <a:r>
              <a:rPr lang="en-GB" sz="3600" b="1" dirty="0">
                <a:solidFill>
                  <a:srgbClr val="0070C0"/>
                </a:solidFill>
              </a:rPr>
              <a:t>                                                         (later known as Wick Manor)</a:t>
            </a:r>
            <a:br>
              <a:rPr lang="en-GB" b="1" dirty="0">
                <a:solidFill>
                  <a:schemeClr val="accent1">
                    <a:lumMod val="75000"/>
                  </a:schemeClr>
                </a:solidFill>
              </a:rPr>
            </a:br>
            <a:endParaRPr lang="en-GB" b="1" dirty="0">
              <a:solidFill>
                <a:schemeClr val="accent1">
                  <a:lumMod val="75000"/>
                </a:schemeClr>
              </a:solidFill>
            </a:endParaRPr>
          </a:p>
        </p:txBody>
      </p:sp>
      <p:sp>
        <p:nvSpPr>
          <p:cNvPr id="3" name="Content Placeholder 2">
            <a:extLst>
              <a:ext uri="{FF2B5EF4-FFF2-40B4-BE49-F238E27FC236}">
                <a16:creationId xmlns:a16="http://schemas.microsoft.com/office/drawing/2014/main" id="{94F479D9-1DD5-AA78-5DD4-69F9E23CE436}"/>
              </a:ext>
            </a:extLst>
          </p:cNvPr>
          <p:cNvSpPr>
            <a:spLocks noGrp="1"/>
          </p:cNvSpPr>
          <p:nvPr>
            <p:ph sz="half" idx="1"/>
          </p:nvPr>
        </p:nvSpPr>
        <p:spPr>
          <a:xfrm>
            <a:off x="197069" y="1804848"/>
            <a:ext cx="11797862" cy="4963717"/>
          </a:xfrm>
          <a:ln w="38100">
            <a:solidFill>
              <a:srgbClr val="C00000"/>
            </a:solidFill>
          </a:ln>
        </p:spPr>
        <p:txBody>
          <a:bodyPr>
            <a:normAutofit fontScale="25000" lnSpcReduction="20000"/>
          </a:bodyPr>
          <a:lstStyle/>
          <a:p>
            <a:pPr marL="0" indent="0">
              <a:spcBef>
                <a:spcPts val="0"/>
              </a:spcBef>
              <a:buNone/>
            </a:pPr>
            <a:endParaRPr lang="en-GB" sz="3800" b="1" dirty="0">
              <a:solidFill>
                <a:srgbClr val="0070C0"/>
              </a:solidFill>
            </a:endParaRPr>
          </a:p>
          <a:p>
            <a:pPr marL="0" indent="0">
              <a:spcBef>
                <a:spcPts val="0"/>
              </a:spcBef>
              <a:buNone/>
            </a:pPr>
            <a:r>
              <a:rPr lang="en-GB" sz="12800" b="1" dirty="0">
                <a:solidFill>
                  <a:srgbClr val="0070C0"/>
                </a:solidFill>
              </a:rPr>
              <a:t>House Folder No: 6</a:t>
            </a:r>
          </a:p>
          <a:p>
            <a:pPr marL="0" indent="0">
              <a:spcBef>
                <a:spcPts val="0"/>
              </a:spcBef>
              <a:buNone/>
            </a:pPr>
            <a:r>
              <a:rPr lang="en-GB" sz="12800" b="1" dirty="0">
                <a:solidFill>
                  <a:schemeClr val="accent2">
                    <a:lumMod val="75000"/>
                  </a:schemeClr>
                </a:solidFill>
              </a:rPr>
              <a:t>WICK MANOR </a:t>
            </a:r>
          </a:p>
          <a:p>
            <a:pPr marL="0" indent="0">
              <a:lnSpc>
                <a:spcPct val="120000"/>
              </a:lnSpc>
              <a:spcBef>
                <a:spcPts val="0"/>
              </a:spcBef>
              <a:buNone/>
            </a:pPr>
            <a:r>
              <a:rPr lang="en-GB" sz="11200" dirty="0">
                <a:solidFill>
                  <a:srgbClr val="0070C0"/>
                </a:solidFill>
              </a:rPr>
              <a:t>This fine mansion house</a:t>
            </a:r>
          </a:p>
          <a:p>
            <a:pPr marL="0" indent="0">
              <a:lnSpc>
                <a:spcPct val="120000"/>
              </a:lnSpc>
              <a:spcBef>
                <a:spcPts val="0"/>
              </a:spcBef>
              <a:buNone/>
            </a:pPr>
            <a:r>
              <a:rPr lang="en-GB" sz="11200" dirty="0">
                <a:solidFill>
                  <a:srgbClr val="0070C0"/>
                </a:solidFill>
              </a:rPr>
              <a:t>belongs to the Hudson</a:t>
            </a:r>
          </a:p>
          <a:p>
            <a:pPr marL="0" indent="0">
              <a:lnSpc>
                <a:spcPct val="120000"/>
              </a:lnSpc>
              <a:spcBef>
                <a:spcPts val="0"/>
              </a:spcBef>
              <a:buNone/>
            </a:pPr>
            <a:r>
              <a:rPr lang="en-GB" sz="11200" dirty="0">
                <a:solidFill>
                  <a:srgbClr val="0070C0"/>
                </a:solidFill>
              </a:rPr>
              <a:t>family, who rebuilt it in </a:t>
            </a:r>
          </a:p>
          <a:p>
            <a:pPr marL="0" indent="0">
              <a:lnSpc>
                <a:spcPct val="120000"/>
              </a:lnSpc>
              <a:spcBef>
                <a:spcPts val="0"/>
              </a:spcBef>
              <a:buNone/>
            </a:pPr>
            <a:r>
              <a:rPr lang="en-GB" sz="11200" dirty="0">
                <a:solidFill>
                  <a:srgbClr val="0070C0"/>
                </a:solidFill>
              </a:rPr>
              <a:t>the 1920s in this lovely</a:t>
            </a:r>
          </a:p>
          <a:p>
            <a:pPr marL="0" indent="0">
              <a:lnSpc>
                <a:spcPct val="120000"/>
              </a:lnSpc>
              <a:spcBef>
                <a:spcPts val="0"/>
              </a:spcBef>
              <a:buNone/>
            </a:pPr>
            <a:r>
              <a:rPr lang="en-GB" sz="11200" dirty="0">
                <a:solidFill>
                  <a:srgbClr val="0070C0"/>
                </a:solidFill>
              </a:rPr>
              <a:t>Arts and Crafts style.</a:t>
            </a:r>
          </a:p>
          <a:p>
            <a:pPr marL="0" indent="0">
              <a:lnSpc>
                <a:spcPct val="120000"/>
              </a:lnSpc>
              <a:spcBef>
                <a:spcPts val="0"/>
              </a:spcBef>
              <a:buNone/>
            </a:pPr>
            <a:r>
              <a:rPr lang="en-GB" sz="11200" dirty="0">
                <a:solidFill>
                  <a:srgbClr val="0070C0"/>
                </a:solidFill>
              </a:rPr>
              <a:t>The house has its own</a:t>
            </a:r>
          </a:p>
          <a:p>
            <a:pPr marL="0" indent="0">
              <a:lnSpc>
                <a:spcPct val="120000"/>
              </a:lnSpc>
              <a:spcBef>
                <a:spcPts val="0"/>
              </a:spcBef>
              <a:buNone/>
            </a:pPr>
            <a:r>
              <a:rPr lang="en-GB" sz="11200" dirty="0">
                <a:solidFill>
                  <a:srgbClr val="0070C0"/>
                </a:solidFill>
              </a:rPr>
              <a:t>chapel.</a:t>
            </a:r>
            <a:r>
              <a:rPr lang="en-GB" sz="11200" dirty="0">
                <a:solidFill>
                  <a:srgbClr val="00B050"/>
                </a:solidFill>
              </a:rPr>
              <a:t>   </a:t>
            </a:r>
          </a:p>
          <a:p>
            <a:pPr marL="0" indent="0">
              <a:lnSpc>
                <a:spcPct val="120000"/>
              </a:lnSpc>
              <a:spcBef>
                <a:spcPts val="0"/>
              </a:spcBef>
              <a:buNone/>
            </a:pPr>
            <a:r>
              <a:rPr lang="en-GB" sz="11200" dirty="0">
                <a:solidFill>
                  <a:srgbClr val="00B050"/>
                </a:solidFill>
              </a:rPr>
              <a:t>             </a:t>
            </a:r>
          </a:p>
          <a:p>
            <a:pPr marL="0" indent="0">
              <a:lnSpc>
                <a:spcPct val="120000"/>
              </a:lnSpc>
              <a:spcBef>
                <a:spcPts val="0"/>
              </a:spcBef>
              <a:buNone/>
            </a:pPr>
            <a:r>
              <a:rPr lang="en-GB" sz="11200" dirty="0">
                <a:solidFill>
                  <a:srgbClr val="00B050"/>
                </a:solidFill>
              </a:rPr>
              <a:t> </a:t>
            </a:r>
            <a:r>
              <a:rPr lang="en-GB" sz="9600" dirty="0">
                <a:solidFill>
                  <a:srgbClr val="00B050"/>
                </a:solidFill>
              </a:rPr>
              <a:t>The Hudson family still continue to live in the house and farm in the village.</a:t>
            </a:r>
          </a:p>
          <a:p>
            <a:pPr marL="0" indent="0">
              <a:spcBef>
                <a:spcPts val="0"/>
              </a:spcBef>
              <a:buNone/>
            </a:pPr>
            <a:endParaRPr lang="en-GB" sz="9600" dirty="0">
              <a:solidFill>
                <a:srgbClr val="00B050"/>
              </a:solidFill>
            </a:endParaRPr>
          </a:p>
          <a:p>
            <a:pPr marL="0" indent="0">
              <a:spcBef>
                <a:spcPts val="0"/>
              </a:spcBef>
              <a:buNone/>
            </a:pPr>
            <a:endParaRPr lang="en-GB" sz="8600" dirty="0">
              <a:solidFill>
                <a:srgbClr val="0070C0"/>
              </a:solidFill>
            </a:endParaRPr>
          </a:p>
          <a:p>
            <a:pPr marL="0" indent="0">
              <a:lnSpc>
                <a:spcPct val="110000"/>
              </a:lnSpc>
              <a:spcBef>
                <a:spcPts val="0"/>
              </a:spcBef>
              <a:buNone/>
            </a:pPr>
            <a:endParaRPr lang="en-GB" sz="8600" dirty="0">
              <a:solidFill>
                <a:srgbClr val="0070C0"/>
              </a:solidFill>
            </a:endParaRPr>
          </a:p>
          <a:p>
            <a:pPr marL="0" indent="0">
              <a:lnSpc>
                <a:spcPct val="110000"/>
              </a:lnSpc>
              <a:spcBef>
                <a:spcPts val="0"/>
              </a:spcBef>
              <a:buNone/>
            </a:pPr>
            <a:endParaRPr lang="en-GB" sz="8600" dirty="0">
              <a:solidFill>
                <a:srgbClr val="0070C0"/>
              </a:solidFill>
            </a:endParaRPr>
          </a:p>
          <a:p>
            <a:pPr marL="0" indent="0">
              <a:lnSpc>
                <a:spcPct val="110000"/>
              </a:lnSpc>
              <a:spcBef>
                <a:spcPts val="0"/>
              </a:spcBef>
              <a:buNone/>
            </a:pPr>
            <a:endParaRPr lang="en-GB" sz="8600" dirty="0">
              <a:solidFill>
                <a:srgbClr val="0070C0"/>
              </a:solidFill>
            </a:endParaRPr>
          </a:p>
          <a:p>
            <a:pPr marL="0" indent="0">
              <a:spcBef>
                <a:spcPts val="0"/>
              </a:spcBef>
              <a:buNone/>
            </a:pPr>
            <a:endParaRPr lang="en-GB" sz="8600" dirty="0">
              <a:solidFill>
                <a:srgbClr val="00B050"/>
              </a:solidFill>
            </a:endParaRPr>
          </a:p>
          <a:p>
            <a:pPr marL="0" indent="0">
              <a:spcBef>
                <a:spcPts val="0"/>
              </a:spcBef>
              <a:buNone/>
            </a:pPr>
            <a:endParaRPr lang="en-GB" sz="9600" dirty="0">
              <a:solidFill>
                <a:srgbClr val="00B050"/>
              </a:solidFill>
            </a:endParaRPr>
          </a:p>
        </p:txBody>
      </p:sp>
      <p:pic>
        <p:nvPicPr>
          <p:cNvPr id="9" name="Picture 8" descr="A black and white photo of a house&#10;&#10;Description automatically generated">
            <a:extLst>
              <a:ext uri="{FF2B5EF4-FFF2-40B4-BE49-F238E27FC236}">
                <a16:creationId xmlns:a16="http://schemas.microsoft.com/office/drawing/2014/main" id="{ACD60D3C-6824-A37A-4EB0-D64E9B3099F6}"/>
              </a:ext>
            </a:extLst>
          </p:cNvPr>
          <p:cNvPicPr>
            <a:picLocks noChangeAspect="1"/>
          </p:cNvPicPr>
          <p:nvPr/>
        </p:nvPicPr>
        <p:blipFill>
          <a:blip r:embed="rId2">
            <a:grayscl/>
          </a:blip>
          <a:srcRect l="-124" t="5898"/>
          <a:stretch>
            <a:fillRect/>
          </a:stretch>
        </p:blipFill>
        <p:spPr>
          <a:xfrm>
            <a:off x="4239490" y="1985818"/>
            <a:ext cx="7572881" cy="3889101"/>
          </a:xfrm>
          <a:prstGeom prst="rect">
            <a:avLst/>
          </a:prstGeom>
          <a:ln w="19050">
            <a:solidFill>
              <a:schemeClr val="tx1"/>
            </a:solidFill>
          </a:ln>
        </p:spPr>
      </p:pic>
      <p:graphicFrame>
        <p:nvGraphicFramePr>
          <p:cNvPr id="4" name="Object 3">
            <a:extLst>
              <a:ext uri="{FF2B5EF4-FFF2-40B4-BE49-F238E27FC236}">
                <a16:creationId xmlns:a16="http://schemas.microsoft.com/office/drawing/2014/main" id="{576B684A-2C0B-37CD-89D1-6C8BF5FCC742}"/>
              </a:ext>
            </a:extLst>
          </p:cNvPr>
          <p:cNvGraphicFramePr>
            <a:graphicFrameLocks noChangeAspect="1"/>
          </p:cNvGraphicFramePr>
          <p:nvPr>
            <p:extLst>
              <p:ext uri="{D42A27DB-BD31-4B8C-83A1-F6EECF244321}">
                <p14:modId xmlns:p14="http://schemas.microsoft.com/office/powerpoint/2010/main" val="879159337"/>
              </p:ext>
            </p:extLst>
          </p:nvPr>
        </p:nvGraphicFramePr>
        <p:xfrm>
          <a:off x="589020" y="364362"/>
          <a:ext cx="1073526" cy="1196584"/>
        </p:xfrm>
        <a:graphic>
          <a:graphicData uri="http://schemas.openxmlformats.org/presentationml/2006/ole">
            <mc:AlternateContent xmlns:mc="http://schemas.openxmlformats.org/markup-compatibility/2006">
              <mc:Choice xmlns:v="urn:schemas-microsoft-com:vml" Requires="v">
                <p:oleObj r:id="rId3" imgW="2105535" imgH="2346465" progId="">
                  <p:embed/>
                </p:oleObj>
              </mc:Choice>
              <mc:Fallback>
                <p:oleObj r:id="rId3"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4"/>
                      <a:stretch>
                        <a:fillRect/>
                      </a:stretch>
                    </p:blipFill>
                    <p:spPr>
                      <a:xfrm>
                        <a:off x="589020" y="364362"/>
                        <a:ext cx="1073526" cy="1196584"/>
                      </a:xfrm>
                      <a:prstGeom prst="rect">
                        <a:avLst/>
                      </a:prstGeom>
                    </p:spPr>
                  </p:pic>
                </p:oleObj>
              </mc:Fallback>
            </mc:AlternateContent>
          </a:graphicData>
        </a:graphic>
      </p:graphicFrame>
    </p:spTree>
    <p:extLst>
      <p:ext uri="{BB962C8B-B14F-4D97-AF65-F5344CB8AC3E}">
        <p14:creationId xmlns:p14="http://schemas.microsoft.com/office/powerpoint/2010/main" val="3845435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11D6-6E8B-ED8D-88AE-9F327D6BA7EB}"/>
              </a:ext>
            </a:extLst>
          </p:cNvPr>
          <p:cNvSpPr>
            <a:spLocks noGrp="1"/>
          </p:cNvSpPr>
          <p:nvPr>
            <p:ph type="title"/>
          </p:nvPr>
        </p:nvSpPr>
        <p:spPr>
          <a:xfrm>
            <a:off x="678731" y="273377"/>
            <a:ext cx="11151908" cy="1150282"/>
          </a:xfrm>
          <a:ln w="28575">
            <a:solidFill>
              <a:srgbClr val="C00000"/>
            </a:solidFill>
          </a:ln>
        </p:spPr>
        <p:txBody>
          <a:bodyPr>
            <a:normAutofit fontScale="90000"/>
          </a:bodyPr>
          <a:lstStyle/>
          <a:p>
            <a:r>
              <a:rPr lang="en-GB" dirty="0">
                <a:solidFill>
                  <a:schemeClr val="accent1">
                    <a:lumMod val="75000"/>
                  </a:schemeClr>
                </a:solidFill>
              </a:rPr>
              <a:t>                                                                                                   </a:t>
            </a:r>
            <a:br>
              <a:rPr lang="en-GB" dirty="0">
                <a:solidFill>
                  <a:schemeClr val="accent1">
                    <a:lumMod val="75000"/>
                  </a:schemeClr>
                </a:solidFill>
              </a:rPr>
            </a:br>
            <a:r>
              <a:rPr lang="en-GB" dirty="0">
                <a:solidFill>
                  <a:srgbClr val="0070C0"/>
                </a:solidFill>
              </a:rPr>
              <a:t>                                       </a:t>
            </a:r>
            <a:br>
              <a:rPr lang="en-GB" dirty="0">
                <a:solidFill>
                  <a:srgbClr val="0070C0"/>
                </a:solidFill>
              </a:rPr>
            </a:br>
            <a:r>
              <a:rPr lang="en-GB" dirty="0">
                <a:solidFill>
                  <a:srgbClr val="0070C0"/>
                </a:solidFill>
              </a:rPr>
              <a:t>                                   </a:t>
            </a:r>
            <a:r>
              <a:rPr lang="en-GB" sz="5300" b="1" dirty="0">
                <a:solidFill>
                  <a:srgbClr val="0070C0"/>
                </a:solidFill>
              </a:rPr>
              <a:t>Forge Cottage and The Forge</a:t>
            </a:r>
            <a:br>
              <a:rPr lang="en-GB" sz="5300" dirty="0">
                <a:solidFill>
                  <a:schemeClr val="accent1">
                    <a:lumMod val="75000"/>
                  </a:schemeClr>
                </a:solidFill>
              </a:rPr>
            </a:br>
            <a:endParaRPr lang="en-GB" sz="5300" dirty="0">
              <a:solidFill>
                <a:schemeClr val="accent1">
                  <a:lumMod val="75000"/>
                </a:schemeClr>
              </a:solidFill>
            </a:endParaRPr>
          </a:p>
        </p:txBody>
      </p:sp>
      <p:sp>
        <p:nvSpPr>
          <p:cNvPr id="3" name="Content Placeholder 2">
            <a:extLst>
              <a:ext uri="{FF2B5EF4-FFF2-40B4-BE49-F238E27FC236}">
                <a16:creationId xmlns:a16="http://schemas.microsoft.com/office/drawing/2014/main" id="{F48CFD6F-8128-7678-43F4-1329CDDDA1B7}"/>
              </a:ext>
            </a:extLst>
          </p:cNvPr>
          <p:cNvSpPr>
            <a:spLocks noGrp="1"/>
          </p:cNvSpPr>
          <p:nvPr>
            <p:ph sz="half" idx="1"/>
          </p:nvPr>
        </p:nvSpPr>
        <p:spPr>
          <a:xfrm>
            <a:off x="724416" y="1502665"/>
            <a:ext cx="11144939" cy="5265900"/>
          </a:xfrm>
          <a:ln w="38100">
            <a:solidFill>
              <a:srgbClr val="C00000"/>
            </a:solidFill>
          </a:ln>
        </p:spPr>
        <p:txBody>
          <a:bodyPr>
            <a:normAutofit fontScale="25000" lnSpcReduction="20000"/>
          </a:bodyPr>
          <a:lstStyle/>
          <a:p>
            <a:pPr marL="0" indent="0">
              <a:lnSpc>
                <a:spcPct val="100000"/>
              </a:lnSpc>
              <a:spcBef>
                <a:spcPts val="0"/>
              </a:spcBef>
              <a:buNone/>
            </a:pPr>
            <a:r>
              <a:rPr lang="en-GB" sz="12800" b="1" dirty="0">
                <a:solidFill>
                  <a:srgbClr val="0070C0"/>
                </a:solidFill>
              </a:rPr>
              <a:t>House Folder No: 7</a:t>
            </a:r>
          </a:p>
          <a:p>
            <a:pPr marL="0" indent="0">
              <a:lnSpc>
                <a:spcPct val="100000"/>
              </a:lnSpc>
              <a:spcBef>
                <a:spcPts val="0"/>
              </a:spcBef>
              <a:buNone/>
            </a:pPr>
            <a:r>
              <a:rPr lang="en-GB" sz="12800" b="1" dirty="0">
                <a:solidFill>
                  <a:schemeClr val="accent2">
                    <a:lumMod val="75000"/>
                  </a:schemeClr>
                </a:solidFill>
              </a:rPr>
              <a:t>FORGE COTTAGE</a:t>
            </a:r>
          </a:p>
          <a:p>
            <a:pPr marL="0" indent="0">
              <a:lnSpc>
                <a:spcPct val="120000"/>
              </a:lnSpc>
              <a:spcBef>
                <a:spcPts val="0"/>
              </a:spcBef>
              <a:buNone/>
            </a:pPr>
            <a:r>
              <a:rPr lang="en-GB" sz="11200" dirty="0">
                <a:solidFill>
                  <a:srgbClr val="0070C0"/>
                </a:solidFill>
              </a:rPr>
              <a:t>The Sherwood family were</a:t>
            </a:r>
          </a:p>
          <a:p>
            <a:pPr marL="0" indent="0">
              <a:lnSpc>
                <a:spcPct val="120000"/>
              </a:lnSpc>
              <a:spcBef>
                <a:spcPts val="0"/>
              </a:spcBef>
              <a:buNone/>
            </a:pPr>
            <a:r>
              <a:rPr lang="en-GB" sz="11200" dirty="0">
                <a:solidFill>
                  <a:srgbClr val="0070C0"/>
                </a:solidFill>
              </a:rPr>
              <a:t>blacksmiths and farriers for</a:t>
            </a:r>
          </a:p>
          <a:p>
            <a:pPr marL="0" indent="0">
              <a:lnSpc>
                <a:spcPct val="120000"/>
              </a:lnSpc>
              <a:spcBef>
                <a:spcPts val="0"/>
              </a:spcBef>
              <a:buNone/>
            </a:pPr>
            <a:r>
              <a:rPr lang="en-GB" sz="11200" dirty="0">
                <a:solidFill>
                  <a:srgbClr val="0070C0"/>
                </a:solidFill>
              </a:rPr>
              <a:t>a 100 years in Wick. Making </a:t>
            </a:r>
          </a:p>
          <a:p>
            <a:pPr marL="0" indent="0">
              <a:lnSpc>
                <a:spcPct val="120000"/>
              </a:lnSpc>
              <a:spcBef>
                <a:spcPts val="0"/>
              </a:spcBef>
              <a:buNone/>
            </a:pPr>
            <a:r>
              <a:rPr lang="en-GB" sz="11200" dirty="0">
                <a:solidFill>
                  <a:srgbClr val="0070C0"/>
                </a:solidFill>
              </a:rPr>
              <a:t>tools and equipment for </a:t>
            </a:r>
          </a:p>
          <a:p>
            <a:pPr marL="0" indent="0">
              <a:lnSpc>
                <a:spcPct val="120000"/>
              </a:lnSpc>
              <a:spcBef>
                <a:spcPts val="0"/>
              </a:spcBef>
              <a:buNone/>
            </a:pPr>
            <a:r>
              <a:rPr lang="en-GB" sz="11200" dirty="0">
                <a:solidFill>
                  <a:srgbClr val="0070C0"/>
                </a:solidFill>
              </a:rPr>
              <a:t>the villagers.  The job was </a:t>
            </a:r>
          </a:p>
          <a:p>
            <a:pPr marL="0" indent="0">
              <a:lnSpc>
                <a:spcPct val="120000"/>
              </a:lnSpc>
              <a:spcBef>
                <a:spcPts val="0"/>
              </a:spcBef>
              <a:buNone/>
            </a:pPr>
            <a:r>
              <a:rPr lang="en-GB" sz="11200" dirty="0">
                <a:solidFill>
                  <a:srgbClr val="0070C0"/>
                </a:solidFill>
              </a:rPr>
              <a:t>passed on from father to </a:t>
            </a:r>
          </a:p>
          <a:p>
            <a:pPr marL="0" indent="0">
              <a:lnSpc>
                <a:spcPct val="120000"/>
              </a:lnSpc>
              <a:spcBef>
                <a:spcPts val="0"/>
              </a:spcBef>
              <a:buNone/>
            </a:pPr>
            <a:r>
              <a:rPr lang="en-GB" sz="11200" dirty="0">
                <a:solidFill>
                  <a:srgbClr val="0070C0"/>
                </a:solidFill>
              </a:rPr>
              <a:t>son, who learnt the many </a:t>
            </a:r>
          </a:p>
          <a:p>
            <a:pPr marL="0" indent="0">
              <a:lnSpc>
                <a:spcPct val="120000"/>
              </a:lnSpc>
              <a:spcBef>
                <a:spcPts val="0"/>
              </a:spcBef>
              <a:buNone/>
            </a:pPr>
            <a:r>
              <a:rPr lang="en-GB" sz="11200" dirty="0">
                <a:solidFill>
                  <a:srgbClr val="0070C0"/>
                </a:solidFill>
              </a:rPr>
              <a:t>skills for working with metals.</a:t>
            </a:r>
          </a:p>
          <a:p>
            <a:pPr marL="0" indent="0">
              <a:lnSpc>
                <a:spcPct val="120000"/>
              </a:lnSpc>
              <a:spcBef>
                <a:spcPts val="0"/>
              </a:spcBef>
              <a:buNone/>
            </a:pPr>
            <a:endParaRPr lang="en-GB" sz="11200" dirty="0">
              <a:solidFill>
                <a:srgbClr val="00B050"/>
              </a:solidFill>
            </a:endParaRPr>
          </a:p>
          <a:p>
            <a:pPr marL="0" indent="0">
              <a:lnSpc>
                <a:spcPct val="120000"/>
              </a:lnSpc>
              <a:spcBef>
                <a:spcPts val="0"/>
              </a:spcBef>
              <a:buNone/>
            </a:pPr>
            <a:r>
              <a:rPr lang="en-GB" sz="11200" dirty="0">
                <a:solidFill>
                  <a:srgbClr val="00B050"/>
                </a:solidFill>
              </a:rPr>
              <a:t>Can you find out what a farrier did?  The answer is on the next slide.</a:t>
            </a:r>
            <a:endParaRPr lang="en-GB" sz="3200" dirty="0">
              <a:solidFill>
                <a:schemeClr val="accent1">
                  <a:lumMod val="75000"/>
                </a:schemeClr>
              </a:solidFill>
            </a:endParaRPr>
          </a:p>
        </p:txBody>
      </p:sp>
      <p:pic>
        <p:nvPicPr>
          <p:cNvPr id="5" name="Picture 4" descr="A horse standing in front of a house&#10;&#10;Description automatically generated">
            <a:extLst>
              <a:ext uri="{FF2B5EF4-FFF2-40B4-BE49-F238E27FC236}">
                <a16:creationId xmlns:a16="http://schemas.microsoft.com/office/drawing/2014/main" id="{3A505295-5D1A-D67F-9919-EFD6DF1EF3F2}"/>
              </a:ext>
            </a:extLst>
          </p:cNvPr>
          <p:cNvPicPr>
            <a:picLocks noChangeAspect="1"/>
          </p:cNvPicPr>
          <p:nvPr/>
        </p:nvPicPr>
        <p:blipFill>
          <a:blip r:embed="rId3">
            <a:extLst>
              <a:ext uri="{28A0092B-C50C-407E-A947-70E740481C1C}">
                <a14:useLocalDpi xmlns:a14="http://schemas.microsoft.com/office/drawing/2010/main" val="0"/>
              </a:ext>
            </a:extLst>
          </a:blip>
          <a:srcRect l="1759" t="5905" r="1690"/>
          <a:stretch>
            <a:fillRect/>
          </a:stretch>
        </p:blipFill>
        <p:spPr>
          <a:xfrm>
            <a:off x="5883564" y="1764145"/>
            <a:ext cx="5698837" cy="4113024"/>
          </a:xfrm>
          <a:prstGeom prst="rect">
            <a:avLst/>
          </a:prstGeom>
          <a:ln w="19050">
            <a:solidFill>
              <a:schemeClr val="tx1"/>
            </a:solidFill>
          </a:ln>
        </p:spPr>
      </p:pic>
      <p:graphicFrame>
        <p:nvGraphicFramePr>
          <p:cNvPr id="4" name="Object 3">
            <a:extLst>
              <a:ext uri="{FF2B5EF4-FFF2-40B4-BE49-F238E27FC236}">
                <a16:creationId xmlns:a16="http://schemas.microsoft.com/office/drawing/2014/main" id="{BF7B2286-F7D6-B299-657F-8AA172F4DE10}"/>
              </a:ext>
            </a:extLst>
          </p:cNvPr>
          <p:cNvGraphicFramePr>
            <a:graphicFrameLocks noChangeAspect="1"/>
          </p:cNvGraphicFramePr>
          <p:nvPr>
            <p:extLst>
              <p:ext uri="{D42A27DB-BD31-4B8C-83A1-F6EECF244321}">
                <p14:modId xmlns:p14="http://schemas.microsoft.com/office/powerpoint/2010/main" val="474000869"/>
              </p:ext>
            </p:extLst>
          </p:nvPr>
        </p:nvGraphicFramePr>
        <p:xfrm>
          <a:off x="849745" y="336653"/>
          <a:ext cx="942111" cy="1050105"/>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849745" y="336653"/>
                        <a:ext cx="942111" cy="1050105"/>
                      </a:xfrm>
                      <a:prstGeom prst="rect">
                        <a:avLst/>
                      </a:prstGeom>
                    </p:spPr>
                  </p:pic>
                </p:oleObj>
              </mc:Fallback>
            </mc:AlternateContent>
          </a:graphicData>
        </a:graphic>
      </p:graphicFrame>
    </p:spTree>
    <p:extLst>
      <p:ext uri="{BB962C8B-B14F-4D97-AF65-F5344CB8AC3E}">
        <p14:creationId xmlns:p14="http://schemas.microsoft.com/office/powerpoint/2010/main" val="2903091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Old Forge c.1900">
            <a:extLst>
              <a:ext uri="{FF2B5EF4-FFF2-40B4-BE49-F238E27FC236}">
                <a16:creationId xmlns:a16="http://schemas.microsoft.com/office/drawing/2014/main" id="{E1CF2728-D0E4-189C-C6A4-AB7B8BA5A1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7" t="6678" r="3894"/>
          <a:stretch>
            <a:fillRect/>
          </a:stretch>
        </p:blipFill>
        <p:spPr bwMode="auto">
          <a:xfrm>
            <a:off x="810704" y="247298"/>
            <a:ext cx="4010678" cy="567565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DE13AF9-F82B-49CE-3F35-39F1F2086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45229" y="1128859"/>
            <a:ext cx="4311094" cy="4311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FEAC32-53F1-7434-A59B-F0B8186C381E}"/>
              </a:ext>
            </a:extLst>
          </p:cNvPr>
          <p:cNvSpPr txBox="1"/>
          <p:nvPr/>
        </p:nvSpPr>
        <p:spPr>
          <a:xfrm>
            <a:off x="6377570" y="183823"/>
            <a:ext cx="4957227" cy="830997"/>
          </a:xfrm>
          <a:prstGeom prst="rect">
            <a:avLst/>
          </a:prstGeom>
          <a:noFill/>
          <a:ln w="28575">
            <a:solidFill>
              <a:srgbClr val="DD7343"/>
            </a:solidFill>
          </a:ln>
        </p:spPr>
        <p:txBody>
          <a:bodyPr wrap="square" rtlCol="0">
            <a:spAutoFit/>
          </a:bodyPr>
          <a:lstStyle/>
          <a:p>
            <a:pPr algn="ctr"/>
            <a:r>
              <a:rPr lang="en-GB" sz="2400" b="1" dirty="0">
                <a:solidFill>
                  <a:srgbClr val="00B050"/>
                </a:solidFill>
              </a:rPr>
              <a:t>The farrier put iron shoes on horses and donkeys.</a:t>
            </a:r>
          </a:p>
        </p:txBody>
      </p:sp>
      <p:sp>
        <p:nvSpPr>
          <p:cNvPr id="3" name="TextBox 2">
            <a:extLst>
              <a:ext uri="{FF2B5EF4-FFF2-40B4-BE49-F238E27FC236}">
                <a16:creationId xmlns:a16="http://schemas.microsoft.com/office/drawing/2014/main" id="{7936632F-0CDA-ACA0-3FF6-B5BEEB1991C5}"/>
              </a:ext>
            </a:extLst>
          </p:cNvPr>
          <p:cNvSpPr txBox="1"/>
          <p:nvPr/>
        </p:nvSpPr>
        <p:spPr>
          <a:xfrm>
            <a:off x="6096000" y="5473848"/>
            <a:ext cx="6001540" cy="1200329"/>
          </a:xfrm>
          <a:prstGeom prst="rect">
            <a:avLst/>
          </a:prstGeom>
          <a:noFill/>
          <a:ln w="28575">
            <a:solidFill>
              <a:srgbClr val="0070C0"/>
            </a:solidFill>
          </a:ln>
        </p:spPr>
        <p:txBody>
          <a:bodyPr wrap="square" rtlCol="0">
            <a:spAutoFit/>
          </a:bodyPr>
          <a:lstStyle/>
          <a:p>
            <a:pPr algn="ctr"/>
            <a:r>
              <a:rPr lang="en-GB" sz="2400" b="1" dirty="0">
                <a:solidFill>
                  <a:srgbClr val="DD7343"/>
                </a:solidFill>
              </a:rPr>
              <a:t>An iron horseshoe.  This was attached to the horse’s hoof using special nails. </a:t>
            </a:r>
          </a:p>
          <a:p>
            <a:pPr algn="ctr"/>
            <a:r>
              <a:rPr lang="en-GB" sz="2400" b="1" dirty="0">
                <a:solidFill>
                  <a:srgbClr val="DD7343"/>
                </a:solidFill>
              </a:rPr>
              <a:t>It did not hurt the horse.</a:t>
            </a:r>
          </a:p>
        </p:txBody>
      </p:sp>
      <p:sp>
        <p:nvSpPr>
          <p:cNvPr id="4" name="TextBox 3">
            <a:extLst>
              <a:ext uri="{FF2B5EF4-FFF2-40B4-BE49-F238E27FC236}">
                <a16:creationId xmlns:a16="http://schemas.microsoft.com/office/drawing/2014/main" id="{09E5ED88-980E-0B5E-FEA7-4724B14CF7E2}"/>
              </a:ext>
            </a:extLst>
          </p:cNvPr>
          <p:cNvSpPr txBox="1"/>
          <p:nvPr/>
        </p:nvSpPr>
        <p:spPr>
          <a:xfrm>
            <a:off x="184727" y="6105236"/>
            <a:ext cx="5606474" cy="461665"/>
          </a:xfrm>
          <a:prstGeom prst="rect">
            <a:avLst/>
          </a:prstGeom>
          <a:noFill/>
          <a:ln w="28575">
            <a:solidFill>
              <a:srgbClr val="68A042"/>
            </a:solidFill>
          </a:ln>
        </p:spPr>
        <p:txBody>
          <a:bodyPr wrap="square" rtlCol="0">
            <a:spAutoFit/>
          </a:bodyPr>
          <a:lstStyle/>
          <a:p>
            <a:r>
              <a:rPr lang="en-GB" sz="2400" b="1" dirty="0">
                <a:solidFill>
                  <a:srgbClr val="0070C0"/>
                </a:solidFill>
              </a:rPr>
              <a:t>Here is Mr Sherwood shoeing a cart horse.</a:t>
            </a:r>
          </a:p>
        </p:txBody>
      </p:sp>
    </p:spTree>
    <p:extLst>
      <p:ext uri="{BB962C8B-B14F-4D97-AF65-F5344CB8AC3E}">
        <p14:creationId xmlns:p14="http://schemas.microsoft.com/office/powerpoint/2010/main" val="4070998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42D0B-5E72-90EC-7E86-D50EF4FD0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EECF7-AE6D-D939-98EA-CAF0ED5EC113}"/>
              </a:ext>
            </a:extLst>
          </p:cNvPr>
          <p:cNvSpPr>
            <a:spLocks noGrp="1"/>
          </p:cNvSpPr>
          <p:nvPr>
            <p:ph type="title"/>
          </p:nvPr>
        </p:nvSpPr>
        <p:spPr>
          <a:xfrm>
            <a:off x="838200" y="330505"/>
            <a:ext cx="10373300" cy="1025931"/>
          </a:xfrm>
          <a:ln w="28575">
            <a:solidFill>
              <a:srgbClr val="C00000"/>
            </a:solidFill>
          </a:ln>
        </p:spPr>
        <p:txBody>
          <a:bodyPr>
            <a:normAutofit fontScale="90000"/>
          </a:bodyPr>
          <a:lstStyle/>
          <a:p>
            <a:r>
              <a:rPr lang="en-GB" dirty="0">
                <a:solidFill>
                  <a:schemeClr val="accent1">
                    <a:lumMod val="75000"/>
                  </a:schemeClr>
                </a:solidFill>
              </a:rPr>
              <a:t>                                                                                                   </a:t>
            </a:r>
            <a:br>
              <a:rPr lang="en-GB" dirty="0">
                <a:solidFill>
                  <a:schemeClr val="accent1">
                    <a:lumMod val="75000"/>
                  </a:schemeClr>
                </a:solidFill>
              </a:rPr>
            </a:br>
            <a:r>
              <a:rPr lang="en-GB" dirty="0">
                <a:solidFill>
                  <a:srgbClr val="0070C0"/>
                </a:solidFill>
              </a:rPr>
              <a:t>                                              </a:t>
            </a:r>
            <a:r>
              <a:rPr lang="en-GB" sz="5300" b="1" dirty="0">
                <a:solidFill>
                  <a:srgbClr val="0070C0"/>
                </a:solidFill>
              </a:rPr>
              <a:t>Glenmore Farm </a:t>
            </a:r>
            <a:br>
              <a:rPr lang="en-GB" dirty="0">
                <a:solidFill>
                  <a:srgbClr val="0070C0"/>
                </a:solidFill>
              </a:rPr>
            </a:br>
            <a:endParaRPr lang="en-GB" dirty="0">
              <a:solidFill>
                <a:srgbClr val="0070C0"/>
              </a:solidFill>
            </a:endParaRPr>
          </a:p>
        </p:txBody>
      </p:sp>
      <p:sp>
        <p:nvSpPr>
          <p:cNvPr id="3" name="Content Placeholder 2">
            <a:extLst>
              <a:ext uri="{FF2B5EF4-FFF2-40B4-BE49-F238E27FC236}">
                <a16:creationId xmlns:a16="http://schemas.microsoft.com/office/drawing/2014/main" id="{B3279EB2-A38C-1282-E1BE-55137A929A6E}"/>
              </a:ext>
            </a:extLst>
          </p:cNvPr>
          <p:cNvSpPr>
            <a:spLocks noGrp="1"/>
          </p:cNvSpPr>
          <p:nvPr>
            <p:ph sz="half" idx="1"/>
          </p:nvPr>
        </p:nvSpPr>
        <p:spPr>
          <a:xfrm>
            <a:off x="838200" y="1678819"/>
            <a:ext cx="10373300" cy="4900132"/>
          </a:xfrm>
          <a:ln w="19050">
            <a:solidFill>
              <a:srgbClr val="C00000"/>
            </a:solidFill>
          </a:ln>
        </p:spPr>
        <p:txBody>
          <a:bodyPr>
            <a:noAutofit/>
          </a:bodyPr>
          <a:lstStyle/>
          <a:p>
            <a:pPr marL="0" indent="0">
              <a:spcBef>
                <a:spcPts val="0"/>
              </a:spcBef>
              <a:buNone/>
            </a:pPr>
            <a:r>
              <a:rPr lang="en-GB" sz="3200" b="1" dirty="0">
                <a:solidFill>
                  <a:srgbClr val="0070C0"/>
                </a:solidFill>
              </a:rPr>
              <a:t>House Folder No. 8</a:t>
            </a:r>
          </a:p>
          <a:p>
            <a:pPr marL="0" indent="0">
              <a:spcBef>
                <a:spcPts val="0"/>
              </a:spcBef>
              <a:buNone/>
            </a:pPr>
            <a:r>
              <a:rPr lang="en-GB" sz="3200" b="1" dirty="0">
                <a:solidFill>
                  <a:schemeClr val="accent2">
                    <a:lumMod val="75000"/>
                  </a:schemeClr>
                </a:solidFill>
              </a:rPr>
              <a:t>GLENMORE FARM</a:t>
            </a:r>
          </a:p>
          <a:p>
            <a:pPr marL="0" indent="0">
              <a:lnSpc>
                <a:spcPct val="100000"/>
              </a:lnSpc>
              <a:spcBef>
                <a:spcPts val="0"/>
              </a:spcBef>
              <a:buNone/>
            </a:pPr>
            <a:r>
              <a:rPr lang="en-GB" dirty="0">
                <a:solidFill>
                  <a:srgbClr val="0070C0"/>
                </a:solidFill>
              </a:rPr>
              <a:t>This photograph shows a </a:t>
            </a:r>
          </a:p>
          <a:p>
            <a:pPr marL="0" indent="0">
              <a:lnSpc>
                <a:spcPct val="100000"/>
              </a:lnSpc>
              <a:spcBef>
                <a:spcPts val="0"/>
              </a:spcBef>
              <a:buNone/>
            </a:pPr>
            <a:r>
              <a:rPr lang="en-GB" dirty="0">
                <a:solidFill>
                  <a:srgbClr val="0070C0"/>
                </a:solidFill>
              </a:rPr>
              <a:t>farmhouse that looks </a:t>
            </a:r>
          </a:p>
          <a:p>
            <a:pPr marL="0" indent="0">
              <a:lnSpc>
                <a:spcPct val="100000"/>
              </a:lnSpc>
              <a:spcBef>
                <a:spcPts val="0"/>
              </a:spcBef>
              <a:buNone/>
            </a:pPr>
            <a:r>
              <a:rPr lang="en-GB" dirty="0">
                <a:solidFill>
                  <a:srgbClr val="0070C0"/>
                </a:solidFill>
              </a:rPr>
              <a:t>18</a:t>
            </a:r>
            <a:r>
              <a:rPr lang="en-GB" baseline="30000" dirty="0">
                <a:solidFill>
                  <a:srgbClr val="0070C0"/>
                </a:solidFill>
              </a:rPr>
              <a:t>th</a:t>
            </a:r>
            <a:r>
              <a:rPr lang="en-GB" dirty="0">
                <a:solidFill>
                  <a:srgbClr val="0070C0"/>
                </a:solidFill>
              </a:rPr>
              <a:t> century but inside </a:t>
            </a:r>
          </a:p>
          <a:p>
            <a:pPr marL="0" indent="0">
              <a:lnSpc>
                <a:spcPct val="100000"/>
              </a:lnSpc>
              <a:spcBef>
                <a:spcPts val="0"/>
              </a:spcBef>
              <a:buNone/>
            </a:pPr>
            <a:r>
              <a:rPr lang="en-GB" dirty="0">
                <a:solidFill>
                  <a:srgbClr val="0070C0"/>
                </a:solidFill>
              </a:rPr>
              <a:t>there is a medieval hall,</a:t>
            </a:r>
          </a:p>
          <a:p>
            <a:pPr marL="0" indent="0">
              <a:lnSpc>
                <a:spcPct val="100000"/>
              </a:lnSpc>
              <a:spcBef>
                <a:spcPts val="0"/>
              </a:spcBef>
              <a:buNone/>
            </a:pPr>
            <a:r>
              <a:rPr lang="en-GB" dirty="0">
                <a:solidFill>
                  <a:srgbClr val="0070C0"/>
                </a:solidFill>
              </a:rPr>
              <a:t>possibly 300 years older! </a:t>
            </a:r>
          </a:p>
          <a:p>
            <a:pPr marL="0" indent="0">
              <a:lnSpc>
                <a:spcPct val="100000"/>
              </a:lnSpc>
              <a:spcBef>
                <a:spcPts val="0"/>
              </a:spcBef>
              <a:buNone/>
            </a:pPr>
            <a:r>
              <a:rPr lang="en-GB" dirty="0">
                <a:solidFill>
                  <a:srgbClr val="0070C0"/>
                </a:solidFill>
              </a:rPr>
              <a:t>The oldest timber-framed</a:t>
            </a:r>
          </a:p>
          <a:p>
            <a:pPr marL="0" indent="0">
              <a:lnSpc>
                <a:spcPct val="100000"/>
              </a:lnSpc>
              <a:spcBef>
                <a:spcPts val="0"/>
              </a:spcBef>
              <a:buNone/>
            </a:pPr>
            <a:r>
              <a:rPr lang="en-GB" dirty="0">
                <a:solidFill>
                  <a:srgbClr val="0070C0"/>
                </a:solidFill>
              </a:rPr>
              <a:t>walls were filled with wattle </a:t>
            </a:r>
          </a:p>
          <a:p>
            <a:pPr marL="0" indent="0">
              <a:lnSpc>
                <a:spcPct val="100000"/>
              </a:lnSpc>
              <a:spcBef>
                <a:spcPts val="0"/>
              </a:spcBef>
              <a:buNone/>
            </a:pPr>
            <a:r>
              <a:rPr lang="en-GB" dirty="0">
                <a:solidFill>
                  <a:srgbClr val="0070C0"/>
                </a:solidFill>
              </a:rPr>
              <a:t>and daub.</a:t>
            </a:r>
          </a:p>
          <a:p>
            <a:pPr marL="0" indent="0">
              <a:lnSpc>
                <a:spcPct val="100000"/>
              </a:lnSpc>
              <a:spcBef>
                <a:spcPts val="0"/>
              </a:spcBef>
              <a:buNone/>
            </a:pPr>
            <a:r>
              <a:rPr lang="en-GB" dirty="0">
                <a:solidFill>
                  <a:srgbClr val="00B050"/>
                </a:solidFill>
              </a:rPr>
              <a:t>Can find out what wattle and daub was made of?</a:t>
            </a:r>
          </a:p>
          <a:p>
            <a:pPr marL="0" indent="0">
              <a:lnSpc>
                <a:spcPct val="100000"/>
              </a:lnSpc>
              <a:spcBef>
                <a:spcPts val="0"/>
              </a:spcBef>
              <a:buNone/>
            </a:pPr>
            <a:endParaRPr lang="en-GB" dirty="0">
              <a:solidFill>
                <a:srgbClr val="0070C0"/>
              </a:solidFill>
            </a:endParaRPr>
          </a:p>
        </p:txBody>
      </p:sp>
      <p:pic>
        <p:nvPicPr>
          <p:cNvPr id="1028" name="Picture 4" descr="Glenmore House 1984">
            <a:extLst>
              <a:ext uri="{FF2B5EF4-FFF2-40B4-BE49-F238E27FC236}">
                <a16:creationId xmlns:a16="http://schemas.microsoft.com/office/drawing/2014/main" id="{9DBB7F72-E0F7-A421-7350-79BD92D3E553}"/>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552" t="7786" r="3821" b="14370"/>
          <a:stretch>
            <a:fillRect/>
          </a:stretch>
        </p:blipFill>
        <p:spPr bwMode="auto">
          <a:xfrm>
            <a:off x="5190836" y="1995055"/>
            <a:ext cx="5903198" cy="367607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4" name="Object 3">
            <a:extLst>
              <a:ext uri="{FF2B5EF4-FFF2-40B4-BE49-F238E27FC236}">
                <a16:creationId xmlns:a16="http://schemas.microsoft.com/office/drawing/2014/main" id="{7BA2BCFB-EB2C-CFE5-9659-CBFC61F39CDD}"/>
              </a:ext>
            </a:extLst>
          </p:cNvPr>
          <p:cNvGraphicFramePr>
            <a:graphicFrameLocks noChangeAspect="1"/>
          </p:cNvGraphicFramePr>
          <p:nvPr>
            <p:extLst>
              <p:ext uri="{D42A27DB-BD31-4B8C-83A1-F6EECF244321}">
                <p14:modId xmlns:p14="http://schemas.microsoft.com/office/powerpoint/2010/main" val="1477389605"/>
              </p:ext>
            </p:extLst>
          </p:nvPr>
        </p:nvGraphicFramePr>
        <p:xfrm>
          <a:off x="956998" y="355126"/>
          <a:ext cx="899510" cy="1002620"/>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956998" y="355126"/>
                        <a:ext cx="899510" cy="1002620"/>
                      </a:xfrm>
                      <a:prstGeom prst="rect">
                        <a:avLst/>
                      </a:prstGeom>
                    </p:spPr>
                  </p:pic>
                </p:oleObj>
              </mc:Fallback>
            </mc:AlternateContent>
          </a:graphicData>
        </a:graphic>
      </p:graphicFrame>
    </p:spTree>
    <p:extLst>
      <p:ext uri="{BB962C8B-B14F-4D97-AF65-F5344CB8AC3E}">
        <p14:creationId xmlns:p14="http://schemas.microsoft.com/office/powerpoint/2010/main" val="1850436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9B17-30D3-4A57-C996-94FCFAD21F3F}"/>
              </a:ext>
            </a:extLst>
          </p:cNvPr>
          <p:cNvSpPr>
            <a:spLocks noGrp="1"/>
          </p:cNvSpPr>
          <p:nvPr>
            <p:ph type="title"/>
          </p:nvPr>
        </p:nvSpPr>
        <p:spPr>
          <a:xfrm>
            <a:off x="445477" y="365125"/>
            <a:ext cx="11340123" cy="1325563"/>
          </a:xfrm>
          <a:ln w="28575">
            <a:solidFill>
              <a:srgbClr val="C00000"/>
            </a:solidFill>
          </a:ln>
        </p:spPr>
        <p:txBody>
          <a:bodyPr/>
          <a:lstStyle/>
          <a:p>
            <a:r>
              <a:rPr lang="en-GB" dirty="0">
                <a:solidFill>
                  <a:schemeClr val="accent5">
                    <a:lumMod val="50000"/>
                  </a:schemeClr>
                </a:solidFill>
              </a:rPr>
              <a:t>                                              </a:t>
            </a:r>
            <a:r>
              <a:rPr lang="en-GB" sz="4800" b="1" dirty="0">
                <a:solidFill>
                  <a:srgbClr val="0070C0"/>
                </a:solidFill>
              </a:rPr>
              <a:t>Glenmore Cottage</a:t>
            </a:r>
          </a:p>
        </p:txBody>
      </p:sp>
      <p:sp>
        <p:nvSpPr>
          <p:cNvPr id="3" name="Content Placeholder 2">
            <a:extLst>
              <a:ext uri="{FF2B5EF4-FFF2-40B4-BE49-F238E27FC236}">
                <a16:creationId xmlns:a16="http://schemas.microsoft.com/office/drawing/2014/main" id="{DC9BA323-762F-C6A0-FEFF-E819973CFD5B}"/>
              </a:ext>
            </a:extLst>
          </p:cNvPr>
          <p:cNvSpPr>
            <a:spLocks noGrp="1"/>
          </p:cNvSpPr>
          <p:nvPr>
            <p:ph sz="half" idx="1"/>
          </p:nvPr>
        </p:nvSpPr>
        <p:spPr>
          <a:xfrm>
            <a:off x="445477" y="1825903"/>
            <a:ext cx="11340123" cy="4896882"/>
          </a:xfrm>
          <a:ln w="38100">
            <a:solidFill>
              <a:schemeClr val="accent2">
                <a:lumMod val="75000"/>
              </a:schemeClr>
            </a:solidFill>
          </a:ln>
        </p:spPr>
        <p:txBody>
          <a:bodyPr>
            <a:normAutofit fontScale="25000" lnSpcReduction="20000"/>
          </a:bodyPr>
          <a:lstStyle/>
          <a:p>
            <a:pPr marL="0" indent="0">
              <a:lnSpc>
                <a:spcPct val="100000"/>
              </a:lnSpc>
              <a:spcBef>
                <a:spcPts val="0"/>
              </a:spcBef>
              <a:buNone/>
            </a:pPr>
            <a:r>
              <a:rPr lang="en-GB" sz="12800" b="1" dirty="0">
                <a:solidFill>
                  <a:srgbClr val="0070C0"/>
                </a:solidFill>
              </a:rPr>
              <a:t>House Folder No. 9</a:t>
            </a:r>
          </a:p>
          <a:p>
            <a:pPr marL="0" indent="0">
              <a:lnSpc>
                <a:spcPct val="100000"/>
              </a:lnSpc>
              <a:spcBef>
                <a:spcPts val="0"/>
              </a:spcBef>
              <a:buNone/>
            </a:pPr>
            <a:r>
              <a:rPr lang="en-GB" sz="12800" b="1" dirty="0">
                <a:solidFill>
                  <a:schemeClr val="accent2">
                    <a:lumMod val="75000"/>
                  </a:schemeClr>
                </a:solidFill>
              </a:rPr>
              <a:t>GLENMORE COTTAGE</a:t>
            </a:r>
          </a:p>
          <a:p>
            <a:pPr marL="0" indent="0">
              <a:lnSpc>
                <a:spcPct val="120000"/>
              </a:lnSpc>
              <a:spcBef>
                <a:spcPts val="0"/>
              </a:spcBef>
              <a:buNone/>
            </a:pPr>
            <a:r>
              <a:rPr lang="en-GB" sz="11200" dirty="0">
                <a:solidFill>
                  <a:srgbClr val="0070C0"/>
                </a:solidFill>
              </a:rPr>
              <a:t>Another lovely thatched cottage</a:t>
            </a:r>
          </a:p>
          <a:p>
            <a:pPr marL="0" indent="0">
              <a:lnSpc>
                <a:spcPct val="120000"/>
              </a:lnSpc>
              <a:spcBef>
                <a:spcPts val="0"/>
              </a:spcBef>
              <a:buNone/>
            </a:pPr>
            <a:r>
              <a:rPr lang="en-GB" sz="11200" dirty="0">
                <a:solidFill>
                  <a:srgbClr val="0070C0"/>
                </a:solidFill>
              </a:rPr>
              <a:t>and it is still there and looks </a:t>
            </a:r>
          </a:p>
          <a:p>
            <a:pPr marL="0" indent="0">
              <a:lnSpc>
                <a:spcPct val="120000"/>
              </a:lnSpc>
              <a:spcBef>
                <a:spcPts val="0"/>
              </a:spcBef>
              <a:buNone/>
            </a:pPr>
            <a:r>
              <a:rPr lang="en-GB" sz="11200" dirty="0">
                <a:solidFill>
                  <a:srgbClr val="0070C0"/>
                </a:solidFill>
              </a:rPr>
              <a:t>much the same.  Notice the</a:t>
            </a:r>
          </a:p>
          <a:p>
            <a:pPr marL="0" indent="0">
              <a:lnSpc>
                <a:spcPct val="120000"/>
              </a:lnSpc>
              <a:spcBef>
                <a:spcPts val="0"/>
              </a:spcBef>
              <a:buNone/>
            </a:pPr>
            <a:r>
              <a:rPr lang="en-GB" sz="11200" dirty="0">
                <a:solidFill>
                  <a:srgbClr val="0070C0"/>
                </a:solidFill>
              </a:rPr>
              <a:t>thatched roof hanging over the </a:t>
            </a:r>
          </a:p>
          <a:p>
            <a:pPr marL="0" indent="0">
              <a:lnSpc>
                <a:spcPct val="120000"/>
              </a:lnSpc>
              <a:spcBef>
                <a:spcPts val="0"/>
              </a:spcBef>
              <a:buNone/>
            </a:pPr>
            <a:r>
              <a:rPr lang="en-GB" sz="11200" dirty="0">
                <a:solidFill>
                  <a:srgbClr val="0070C0"/>
                </a:solidFill>
              </a:rPr>
              <a:t>windows – they look like eye-brows! </a:t>
            </a:r>
          </a:p>
          <a:p>
            <a:pPr marL="0" indent="0">
              <a:lnSpc>
                <a:spcPct val="100000"/>
              </a:lnSpc>
              <a:spcBef>
                <a:spcPts val="0"/>
              </a:spcBef>
              <a:buNone/>
            </a:pPr>
            <a:endParaRPr lang="en-GB" sz="9600" dirty="0">
              <a:solidFill>
                <a:srgbClr val="00B050"/>
              </a:solidFill>
            </a:endParaRPr>
          </a:p>
          <a:p>
            <a:pPr marL="0" indent="0">
              <a:lnSpc>
                <a:spcPct val="100000"/>
              </a:lnSpc>
              <a:spcBef>
                <a:spcPts val="0"/>
              </a:spcBef>
              <a:buNone/>
            </a:pPr>
            <a:endParaRPr lang="en-GB" sz="11200" dirty="0">
              <a:solidFill>
                <a:srgbClr val="00B050"/>
              </a:solidFill>
            </a:endParaRPr>
          </a:p>
          <a:p>
            <a:pPr marL="0" indent="0">
              <a:lnSpc>
                <a:spcPct val="100000"/>
              </a:lnSpc>
              <a:spcBef>
                <a:spcPts val="0"/>
              </a:spcBef>
              <a:buNone/>
            </a:pPr>
            <a:r>
              <a:rPr lang="en-GB" sz="11200" dirty="0">
                <a:solidFill>
                  <a:srgbClr val="00B050"/>
                </a:solidFill>
              </a:rPr>
              <a:t>Why do you think </a:t>
            </a:r>
            <a:r>
              <a:rPr lang="en-GB" sz="11200" dirty="0" err="1">
                <a:solidFill>
                  <a:srgbClr val="00B050"/>
                </a:solidFill>
              </a:rPr>
              <a:t>thatchers</a:t>
            </a:r>
            <a:r>
              <a:rPr lang="en-GB" sz="11200" dirty="0">
                <a:solidFill>
                  <a:srgbClr val="00B050"/>
                </a:solidFill>
              </a:rPr>
              <a:t> did that?</a:t>
            </a:r>
          </a:p>
          <a:p>
            <a:pPr marL="0" indent="0">
              <a:lnSpc>
                <a:spcPct val="100000"/>
              </a:lnSpc>
              <a:spcBef>
                <a:spcPts val="0"/>
              </a:spcBef>
              <a:buNone/>
            </a:pPr>
            <a:r>
              <a:rPr lang="en-GB" sz="11200" dirty="0">
                <a:solidFill>
                  <a:srgbClr val="00B050"/>
                </a:solidFill>
              </a:rPr>
              <a:t>And what sort of materials were used to thatch the roofs of cottages? </a:t>
            </a:r>
            <a:endParaRPr lang="en-GB" sz="9600" dirty="0">
              <a:solidFill>
                <a:srgbClr val="DD7343"/>
              </a:solidFill>
            </a:endParaRPr>
          </a:p>
          <a:p>
            <a:pPr marL="0" indent="0">
              <a:lnSpc>
                <a:spcPct val="100000"/>
              </a:lnSpc>
              <a:spcBef>
                <a:spcPts val="0"/>
              </a:spcBef>
              <a:buNone/>
            </a:pPr>
            <a:endParaRPr lang="en-GB" sz="9600" dirty="0">
              <a:solidFill>
                <a:srgbClr val="DD7343"/>
              </a:solidFill>
            </a:endParaRPr>
          </a:p>
          <a:p>
            <a:pPr marL="0" indent="0">
              <a:lnSpc>
                <a:spcPct val="100000"/>
              </a:lnSpc>
              <a:spcBef>
                <a:spcPts val="0"/>
              </a:spcBef>
              <a:buNone/>
            </a:pPr>
            <a:r>
              <a:rPr lang="en-GB" sz="9600" dirty="0">
                <a:solidFill>
                  <a:srgbClr val="DD7343"/>
                </a:solidFill>
              </a:rPr>
              <a:t>The next slide shows some of the tools they used.</a:t>
            </a:r>
          </a:p>
        </p:txBody>
      </p:sp>
      <p:pic>
        <p:nvPicPr>
          <p:cNvPr id="6" name="Picture 5">
            <a:extLst>
              <a:ext uri="{FF2B5EF4-FFF2-40B4-BE49-F238E27FC236}">
                <a16:creationId xmlns:a16="http://schemas.microsoft.com/office/drawing/2014/main" id="{47B3CB0E-AF5D-9521-87C7-F0046C941821}"/>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rcRect l="3607" t="11653" r="3221" b="7602"/>
          <a:stretch/>
        </p:blipFill>
        <p:spPr>
          <a:xfrm>
            <a:off x="5966691" y="1920598"/>
            <a:ext cx="5697414" cy="3501896"/>
          </a:xfrm>
          <a:prstGeom prst="rect">
            <a:avLst/>
          </a:prstGeom>
          <a:ln w="19050">
            <a:solidFill>
              <a:schemeClr val="tx1"/>
            </a:solidFill>
          </a:ln>
        </p:spPr>
      </p:pic>
      <p:graphicFrame>
        <p:nvGraphicFramePr>
          <p:cNvPr id="4" name="Object 3">
            <a:extLst>
              <a:ext uri="{FF2B5EF4-FFF2-40B4-BE49-F238E27FC236}">
                <a16:creationId xmlns:a16="http://schemas.microsoft.com/office/drawing/2014/main" id="{83E96D8D-461C-E7B0-0ACB-A5C861ED0932}"/>
              </a:ext>
            </a:extLst>
          </p:cNvPr>
          <p:cNvGraphicFramePr>
            <a:graphicFrameLocks noChangeAspect="1"/>
          </p:cNvGraphicFramePr>
          <p:nvPr>
            <p:extLst>
              <p:ext uri="{D42A27DB-BD31-4B8C-83A1-F6EECF244321}">
                <p14:modId xmlns:p14="http://schemas.microsoft.com/office/powerpoint/2010/main" val="2291831044"/>
              </p:ext>
            </p:extLst>
          </p:nvPr>
        </p:nvGraphicFramePr>
        <p:xfrm>
          <a:off x="655783" y="401305"/>
          <a:ext cx="1136074" cy="1266302"/>
        </p:xfrm>
        <a:graphic>
          <a:graphicData uri="http://schemas.openxmlformats.org/presentationml/2006/ole">
            <mc:AlternateContent xmlns:mc="http://schemas.openxmlformats.org/markup-compatibility/2006">
              <mc:Choice xmlns:v="urn:schemas-microsoft-com:vml" Requires="v">
                <p:oleObj r:id="rId5" imgW="2105535" imgH="2346465" progId="">
                  <p:embed/>
                </p:oleObj>
              </mc:Choice>
              <mc:Fallback>
                <p:oleObj r:id="rId5"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6"/>
                      <a:stretch>
                        <a:fillRect/>
                      </a:stretch>
                    </p:blipFill>
                    <p:spPr>
                      <a:xfrm>
                        <a:off x="655783" y="401305"/>
                        <a:ext cx="1136074" cy="1266302"/>
                      </a:xfrm>
                      <a:prstGeom prst="rect">
                        <a:avLst/>
                      </a:prstGeom>
                    </p:spPr>
                  </p:pic>
                </p:oleObj>
              </mc:Fallback>
            </mc:AlternateContent>
          </a:graphicData>
        </a:graphic>
      </p:graphicFrame>
    </p:spTree>
    <p:extLst>
      <p:ext uri="{BB962C8B-B14F-4D97-AF65-F5344CB8AC3E}">
        <p14:creationId xmlns:p14="http://schemas.microsoft.com/office/powerpoint/2010/main" val="3635058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F6479-BACE-077A-0A37-6FC0871B0A91}"/>
              </a:ext>
            </a:extLst>
          </p:cNvPr>
          <p:cNvSpPr txBox="1"/>
          <p:nvPr/>
        </p:nvSpPr>
        <p:spPr>
          <a:xfrm>
            <a:off x="268606" y="203757"/>
            <a:ext cx="11594740" cy="1569660"/>
          </a:xfrm>
          <a:prstGeom prst="rect">
            <a:avLst/>
          </a:prstGeom>
          <a:noFill/>
          <a:ln w="28575">
            <a:solidFill>
              <a:srgbClr val="0070C0"/>
            </a:solidFill>
          </a:ln>
        </p:spPr>
        <p:txBody>
          <a:bodyPr wrap="square" rtlCol="0">
            <a:spAutoFit/>
          </a:bodyPr>
          <a:lstStyle/>
          <a:p>
            <a:pPr algn="ctr"/>
            <a:r>
              <a:rPr lang="en-GB" sz="4800" b="1" dirty="0">
                <a:solidFill>
                  <a:srgbClr val="0070C0"/>
                </a:solidFill>
                <a:latin typeface="+mj-lt"/>
              </a:rPr>
              <a:t>SESSION TWO </a:t>
            </a:r>
          </a:p>
          <a:p>
            <a:pPr algn="ctr"/>
            <a:r>
              <a:rPr lang="en-GB" sz="4800" b="1" dirty="0">
                <a:solidFill>
                  <a:srgbClr val="00B050"/>
                </a:solidFill>
                <a:latin typeface="+mj-lt"/>
              </a:rPr>
              <a:t>THE HOUSES AND PEOPLE IN WICK</a:t>
            </a:r>
          </a:p>
        </p:txBody>
      </p:sp>
      <p:pic>
        <p:nvPicPr>
          <p:cNvPr id="3" name="Picture 2" descr="A group of children posing for a photo&#10;&#10;Description automatically generated">
            <a:extLst>
              <a:ext uri="{FF2B5EF4-FFF2-40B4-BE49-F238E27FC236}">
                <a16:creationId xmlns:a16="http://schemas.microsoft.com/office/drawing/2014/main" id="{D06B5302-C3DC-3EF2-CBCF-E9CBF6968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21" y="1805209"/>
            <a:ext cx="10336698" cy="4097178"/>
          </a:xfrm>
          <a:prstGeom prst="rect">
            <a:avLst/>
          </a:prstGeom>
        </p:spPr>
      </p:pic>
      <p:sp>
        <p:nvSpPr>
          <p:cNvPr id="5" name="TextBox 4">
            <a:extLst>
              <a:ext uri="{FF2B5EF4-FFF2-40B4-BE49-F238E27FC236}">
                <a16:creationId xmlns:a16="http://schemas.microsoft.com/office/drawing/2014/main" id="{43789197-BF05-BC6B-36CA-F99DEA867F78}"/>
              </a:ext>
            </a:extLst>
          </p:cNvPr>
          <p:cNvSpPr txBox="1"/>
          <p:nvPr/>
        </p:nvSpPr>
        <p:spPr>
          <a:xfrm>
            <a:off x="355274" y="5902387"/>
            <a:ext cx="11325192" cy="954107"/>
          </a:xfrm>
          <a:prstGeom prst="rect">
            <a:avLst/>
          </a:prstGeom>
          <a:noFill/>
        </p:spPr>
        <p:txBody>
          <a:bodyPr wrap="square" rtlCol="0">
            <a:spAutoFit/>
          </a:bodyPr>
          <a:lstStyle/>
          <a:p>
            <a:pPr algn="ctr"/>
            <a:r>
              <a:rPr lang="en-GB" sz="2800" dirty="0">
                <a:solidFill>
                  <a:srgbClr val="DD7343"/>
                </a:solidFill>
              </a:rPr>
              <a:t>Do you remember this photograph from Session One?  We are now going </a:t>
            </a:r>
          </a:p>
          <a:p>
            <a:pPr algn="ctr"/>
            <a:r>
              <a:rPr lang="en-GB" sz="2800" dirty="0">
                <a:solidFill>
                  <a:srgbClr val="DD7343"/>
                </a:solidFill>
              </a:rPr>
              <a:t>To find out about their families and where they might have lived.</a:t>
            </a:r>
          </a:p>
        </p:txBody>
      </p:sp>
      <p:graphicFrame>
        <p:nvGraphicFramePr>
          <p:cNvPr id="6" name="Object 5">
            <a:extLst>
              <a:ext uri="{FF2B5EF4-FFF2-40B4-BE49-F238E27FC236}">
                <a16:creationId xmlns:a16="http://schemas.microsoft.com/office/drawing/2014/main" id="{1ADBE746-1C64-BB10-492E-E6CDD005B281}"/>
              </a:ext>
            </a:extLst>
          </p:cNvPr>
          <p:cNvGraphicFramePr>
            <a:graphicFrameLocks noChangeAspect="1"/>
          </p:cNvGraphicFramePr>
          <p:nvPr>
            <p:extLst>
              <p:ext uri="{D42A27DB-BD31-4B8C-83A1-F6EECF244321}">
                <p14:modId xmlns:p14="http://schemas.microsoft.com/office/powerpoint/2010/main" val="4102793860"/>
              </p:ext>
            </p:extLst>
          </p:nvPr>
        </p:nvGraphicFramePr>
        <p:xfrm>
          <a:off x="10424754" y="267929"/>
          <a:ext cx="1342374" cy="1496252"/>
        </p:xfrm>
        <a:graphic>
          <a:graphicData uri="http://schemas.openxmlformats.org/presentationml/2006/ole">
            <mc:AlternateContent xmlns:mc="http://schemas.openxmlformats.org/markup-compatibility/2006">
              <mc:Choice xmlns:v="urn:schemas-microsoft-com:vml" Requires="v">
                <p:oleObj r:id="rId3" imgW="2105535" imgH="2346465" progId="">
                  <p:embed/>
                </p:oleObj>
              </mc:Choice>
              <mc:Fallback>
                <p:oleObj r:id="rId3" imgW="2105535" imgH="2346465" progId="">
                  <p:embed/>
                  <p:pic>
                    <p:nvPicPr>
                      <p:cNvPr id="0" name=""/>
                      <p:cNvPicPr/>
                      <p:nvPr/>
                    </p:nvPicPr>
                    <p:blipFill>
                      <a:blip r:embed="rId4"/>
                      <a:stretch>
                        <a:fillRect/>
                      </a:stretch>
                    </p:blipFill>
                    <p:spPr>
                      <a:xfrm>
                        <a:off x="10424754" y="267929"/>
                        <a:ext cx="1342374" cy="1496252"/>
                      </a:xfrm>
                      <a:prstGeom prst="rect">
                        <a:avLst/>
                      </a:prstGeom>
                    </p:spPr>
                  </p:pic>
                </p:oleObj>
              </mc:Fallback>
            </mc:AlternateContent>
          </a:graphicData>
        </a:graphic>
      </p:graphicFrame>
    </p:spTree>
    <p:extLst>
      <p:ext uri="{BB962C8B-B14F-4D97-AF65-F5344CB8AC3E}">
        <p14:creationId xmlns:p14="http://schemas.microsoft.com/office/powerpoint/2010/main" val="1067813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243C7D-DCEE-67B3-C336-8F60E1C69BFF}"/>
              </a:ext>
            </a:extLst>
          </p:cNvPr>
          <p:cNvSpPr txBox="1"/>
          <p:nvPr/>
        </p:nvSpPr>
        <p:spPr>
          <a:xfrm>
            <a:off x="687754" y="321679"/>
            <a:ext cx="9948983" cy="2339102"/>
          </a:xfrm>
          <a:prstGeom prst="rect">
            <a:avLst/>
          </a:prstGeom>
          <a:noFill/>
          <a:ln w="38100">
            <a:solidFill>
              <a:srgbClr val="00B0F0"/>
            </a:solidFill>
          </a:ln>
        </p:spPr>
        <p:txBody>
          <a:bodyPr wrap="square" rtlCol="0">
            <a:spAutoFit/>
          </a:bodyPr>
          <a:lstStyle/>
          <a:p>
            <a:pPr algn="ctr"/>
            <a:r>
              <a:rPr lang="en-GB" sz="3200" dirty="0" err="1">
                <a:solidFill>
                  <a:srgbClr val="00B050"/>
                </a:solidFill>
              </a:rPr>
              <a:t>Thatchers</a:t>
            </a:r>
            <a:r>
              <a:rPr lang="en-GB" sz="3200" dirty="0">
                <a:solidFill>
                  <a:srgbClr val="00B050"/>
                </a:solidFill>
              </a:rPr>
              <a:t> used straw or reeds for roofing cottages.</a:t>
            </a:r>
          </a:p>
          <a:p>
            <a:pPr algn="ctr"/>
            <a:r>
              <a:rPr lang="en-GB" sz="3200" dirty="0">
                <a:solidFill>
                  <a:srgbClr val="00B050"/>
                </a:solidFill>
              </a:rPr>
              <a:t>Here are some of the tools used by a thatcher to </a:t>
            </a:r>
          </a:p>
          <a:p>
            <a:pPr algn="ctr"/>
            <a:r>
              <a:rPr lang="en-GB" sz="3200" dirty="0">
                <a:solidFill>
                  <a:srgbClr val="00B050"/>
                </a:solidFill>
              </a:rPr>
              <a:t>make sure the roof is strong, safe and waterproof.  </a:t>
            </a:r>
          </a:p>
          <a:p>
            <a:pPr algn="ctr"/>
            <a:r>
              <a:rPr lang="en-GB" sz="3200" dirty="0">
                <a:solidFill>
                  <a:srgbClr val="00B050"/>
                </a:solidFill>
              </a:rPr>
              <a:t>A thatched roof would last for about 30 years.</a:t>
            </a:r>
            <a:endParaRPr lang="en-GB" sz="1800" dirty="0">
              <a:solidFill>
                <a:srgbClr val="00B050"/>
              </a:solidFill>
            </a:endParaRPr>
          </a:p>
          <a:p>
            <a:endParaRPr lang="en-GB" dirty="0"/>
          </a:p>
        </p:txBody>
      </p:sp>
      <p:sp>
        <p:nvSpPr>
          <p:cNvPr id="12" name="TextBox 11">
            <a:extLst>
              <a:ext uri="{FF2B5EF4-FFF2-40B4-BE49-F238E27FC236}">
                <a16:creationId xmlns:a16="http://schemas.microsoft.com/office/drawing/2014/main" id="{1CD0C8C1-5125-2282-371A-650D2C493272}"/>
              </a:ext>
            </a:extLst>
          </p:cNvPr>
          <p:cNvSpPr txBox="1"/>
          <p:nvPr/>
        </p:nvSpPr>
        <p:spPr>
          <a:xfrm>
            <a:off x="1141047" y="5795993"/>
            <a:ext cx="3941217" cy="954107"/>
          </a:xfrm>
          <a:prstGeom prst="rect">
            <a:avLst/>
          </a:prstGeom>
          <a:noFill/>
          <a:ln>
            <a:noFill/>
          </a:ln>
        </p:spPr>
        <p:txBody>
          <a:bodyPr wrap="square" rtlCol="0">
            <a:spAutoFit/>
          </a:bodyPr>
          <a:lstStyle/>
          <a:p>
            <a:pPr algn="ctr"/>
            <a:r>
              <a:rPr lang="en-GB" sz="2800" dirty="0">
                <a:solidFill>
                  <a:srgbClr val="DD7343"/>
                </a:solidFill>
              </a:rPr>
              <a:t>This is a mallet used to level up the thatch.</a:t>
            </a:r>
          </a:p>
        </p:txBody>
      </p:sp>
      <p:pic>
        <p:nvPicPr>
          <p:cNvPr id="13" name="Picture 2" descr="Thatching Tools - Village &amp; Cottage">
            <a:extLst>
              <a:ext uri="{FF2B5EF4-FFF2-40B4-BE49-F238E27FC236}">
                <a16:creationId xmlns:a16="http://schemas.microsoft.com/office/drawing/2014/main" id="{0EF08456-730A-7266-0E3D-57B7214BA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047" y="2818659"/>
            <a:ext cx="4135684" cy="27571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metal tool on a concrete surface&#10;&#10;AI-generated content may be incorrect.">
            <a:extLst>
              <a:ext uri="{FF2B5EF4-FFF2-40B4-BE49-F238E27FC236}">
                <a16:creationId xmlns:a16="http://schemas.microsoft.com/office/drawing/2014/main" id="{7895227C-A215-6E0D-DE42-060B99751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9924" y="2865582"/>
            <a:ext cx="1971369" cy="3770208"/>
          </a:xfrm>
          <a:prstGeom prst="rect">
            <a:avLst/>
          </a:prstGeom>
        </p:spPr>
      </p:pic>
      <p:sp>
        <p:nvSpPr>
          <p:cNvPr id="16" name="TextBox 15">
            <a:extLst>
              <a:ext uri="{FF2B5EF4-FFF2-40B4-BE49-F238E27FC236}">
                <a16:creationId xmlns:a16="http://schemas.microsoft.com/office/drawing/2014/main" id="{EDCF0895-491A-3323-EDFD-AF84D9FD0E21}"/>
              </a:ext>
            </a:extLst>
          </p:cNvPr>
          <p:cNvSpPr txBox="1"/>
          <p:nvPr/>
        </p:nvSpPr>
        <p:spPr>
          <a:xfrm>
            <a:off x="8581293" y="3118337"/>
            <a:ext cx="2305538" cy="2677656"/>
          </a:xfrm>
          <a:prstGeom prst="rect">
            <a:avLst/>
          </a:prstGeom>
          <a:noFill/>
          <a:ln>
            <a:noFill/>
          </a:ln>
        </p:spPr>
        <p:txBody>
          <a:bodyPr wrap="square" rtlCol="0">
            <a:spAutoFit/>
          </a:bodyPr>
          <a:lstStyle/>
          <a:p>
            <a:pPr algn="ctr"/>
            <a:r>
              <a:rPr lang="en-GB" sz="2800" dirty="0">
                <a:solidFill>
                  <a:srgbClr val="0070C0"/>
                </a:solidFill>
              </a:rPr>
              <a:t>Here is a thatcher’s needle.  It is quite big  - about 60cm long.</a:t>
            </a:r>
          </a:p>
        </p:txBody>
      </p:sp>
    </p:spTree>
    <p:extLst>
      <p:ext uri="{BB962C8B-B14F-4D97-AF65-F5344CB8AC3E}">
        <p14:creationId xmlns:p14="http://schemas.microsoft.com/office/powerpoint/2010/main" val="3917663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DCDD4-6AD6-2D09-0787-5AB0E69D0C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88B14-D92F-B10A-E634-0B02440E9534}"/>
              </a:ext>
            </a:extLst>
          </p:cNvPr>
          <p:cNvSpPr>
            <a:spLocks noGrp="1"/>
          </p:cNvSpPr>
          <p:nvPr>
            <p:ph type="title"/>
          </p:nvPr>
        </p:nvSpPr>
        <p:spPr>
          <a:xfrm>
            <a:off x="381837" y="330506"/>
            <a:ext cx="11475218" cy="1025930"/>
          </a:xfrm>
          <a:ln w="28575">
            <a:solidFill>
              <a:srgbClr val="C00000"/>
            </a:solidFill>
          </a:ln>
        </p:spPr>
        <p:txBody>
          <a:bodyPr>
            <a:normAutofit fontScale="90000"/>
          </a:bodyPr>
          <a:lstStyle/>
          <a:p>
            <a:r>
              <a:rPr lang="en-GB" dirty="0">
                <a:solidFill>
                  <a:schemeClr val="accent1">
                    <a:lumMod val="75000"/>
                  </a:schemeClr>
                </a:solidFill>
              </a:rPr>
              <a:t>                                                                                                   </a:t>
            </a:r>
            <a:br>
              <a:rPr lang="en-GB" dirty="0">
                <a:solidFill>
                  <a:schemeClr val="accent1">
                    <a:lumMod val="75000"/>
                  </a:schemeClr>
                </a:solidFill>
              </a:rPr>
            </a:br>
            <a:r>
              <a:rPr lang="en-GB" dirty="0">
                <a:solidFill>
                  <a:srgbClr val="0070C0"/>
                </a:solidFill>
              </a:rPr>
              <a:t>                                                           </a:t>
            </a:r>
            <a:r>
              <a:rPr lang="en-GB" sz="5300" b="1" dirty="0">
                <a:solidFill>
                  <a:srgbClr val="0070C0"/>
                </a:solidFill>
              </a:rPr>
              <a:t>Endon Farm</a:t>
            </a:r>
            <a:br>
              <a:rPr lang="en-GB" dirty="0">
                <a:solidFill>
                  <a:schemeClr val="accent1">
                    <a:lumMod val="75000"/>
                  </a:schemeClr>
                </a:solidFill>
              </a:rPr>
            </a:br>
            <a:endParaRPr lang="en-GB" dirty="0">
              <a:solidFill>
                <a:schemeClr val="accent1">
                  <a:lumMod val="75000"/>
                </a:schemeClr>
              </a:solidFill>
            </a:endParaRPr>
          </a:p>
        </p:txBody>
      </p:sp>
      <p:sp>
        <p:nvSpPr>
          <p:cNvPr id="3" name="Content Placeholder 2">
            <a:extLst>
              <a:ext uri="{FF2B5EF4-FFF2-40B4-BE49-F238E27FC236}">
                <a16:creationId xmlns:a16="http://schemas.microsoft.com/office/drawing/2014/main" id="{1EA4DA34-1178-6D99-674F-D378710117F2}"/>
              </a:ext>
            </a:extLst>
          </p:cNvPr>
          <p:cNvSpPr>
            <a:spLocks noGrp="1"/>
          </p:cNvSpPr>
          <p:nvPr>
            <p:ph sz="half" idx="1"/>
          </p:nvPr>
        </p:nvSpPr>
        <p:spPr>
          <a:xfrm>
            <a:off x="381837" y="1493133"/>
            <a:ext cx="11475218" cy="5034361"/>
          </a:xfrm>
          <a:ln w="38100">
            <a:solidFill>
              <a:srgbClr val="C00000"/>
            </a:solidFill>
          </a:ln>
        </p:spPr>
        <p:txBody>
          <a:bodyPr>
            <a:normAutofit fontScale="25000" lnSpcReduction="20000"/>
          </a:bodyPr>
          <a:lstStyle/>
          <a:p>
            <a:pPr marL="0" indent="0">
              <a:spcBef>
                <a:spcPts val="600"/>
              </a:spcBef>
              <a:buNone/>
            </a:pPr>
            <a:r>
              <a:rPr lang="en-GB" sz="12800" b="1" dirty="0">
                <a:solidFill>
                  <a:srgbClr val="0070C0"/>
                </a:solidFill>
              </a:rPr>
              <a:t>House Folder No: 10</a:t>
            </a:r>
          </a:p>
          <a:p>
            <a:pPr marL="0" indent="0">
              <a:spcBef>
                <a:spcPts val="600"/>
              </a:spcBef>
              <a:buNone/>
            </a:pPr>
            <a:r>
              <a:rPr lang="en-GB" sz="12800" b="1" dirty="0">
                <a:solidFill>
                  <a:schemeClr val="accent2">
                    <a:lumMod val="75000"/>
                  </a:schemeClr>
                </a:solidFill>
              </a:rPr>
              <a:t>ENDON FARM </a:t>
            </a:r>
          </a:p>
          <a:p>
            <a:pPr marL="0" indent="0">
              <a:lnSpc>
                <a:spcPct val="100000"/>
              </a:lnSpc>
              <a:spcBef>
                <a:spcPts val="600"/>
              </a:spcBef>
              <a:buNone/>
            </a:pPr>
            <a:r>
              <a:rPr lang="en-GB" sz="11200" dirty="0">
                <a:solidFill>
                  <a:srgbClr val="0070C0"/>
                </a:solidFill>
              </a:rPr>
              <a:t>This old farm has a chimney stack </a:t>
            </a:r>
          </a:p>
          <a:p>
            <a:pPr marL="0" indent="0">
              <a:lnSpc>
                <a:spcPct val="100000"/>
              </a:lnSpc>
              <a:spcBef>
                <a:spcPts val="600"/>
              </a:spcBef>
              <a:buNone/>
            </a:pPr>
            <a:r>
              <a:rPr lang="en-GB" sz="11200" dirty="0">
                <a:solidFill>
                  <a:srgbClr val="0070C0"/>
                </a:solidFill>
              </a:rPr>
              <a:t>built against the outside wall. This </a:t>
            </a:r>
          </a:p>
          <a:p>
            <a:pPr marL="0" indent="0">
              <a:lnSpc>
                <a:spcPct val="100000"/>
              </a:lnSpc>
              <a:spcBef>
                <a:spcPts val="600"/>
              </a:spcBef>
              <a:buNone/>
            </a:pPr>
            <a:r>
              <a:rPr lang="en-GB" sz="11200" dirty="0">
                <a:solidFill>
                  <a:srgbClr val="0070C0"/>
                </a:solidFill>
              </a:rPr>
              <a:t>means they did not have a chimney </a:t>
            </a:r>
          </a:p>
          <a:p>
            <a:pPr marL="0" indent="0">
              <a:lnSpc>
                <a:spcPct val="100000"/>
              </a:lnSpc>
              <a:spcBef>
                <a:spcPts val="600"/>
              </a:spcBef>
              <a:buNone/>
            </a:pPr>
            <a:r>
              <a:rPr lang="en-GB" sz="11200" dirty="0">
                <a:solidFill>
                  <a:srgbClr val="0070C0"/>
                </a:solidFill>
              </a:rPr>
              <a:t>inside the original older house, just </a:t>
            </a:r>
          </a:p>
          <a:p>
            <a:pPr marL="0" indent="0">
              <a:lnSpc>
                <a:spcPct val="100000"/>
              </a:lnSpc>
              <a:spcBef>
                <a:spcPts val="600"/>
              </a:spcBef>
              <a:buNone/>
            </a:pPr>
            <a:r>
              <a:rPr lang="en-GB" sz="11200" dirty="0">
                <a:solidFill>
                  <a:srgbClr val="0070C0"/>
                </a:solidFill>
              </a:rPr>
              <a:t>a fire-place with an open hearth. </a:t>
            </a:r>
          </a:p>
          <a:p>
            <a:pPr marL="0" indent="0">
              <a:spcBef>
                <a:spcPts val="600"/>
              </a:spcBef>
              <a:buNone/>
            </a:pPr>
            <a:endParaRPr lang="en-GB" sz="11200" dirty="0">
              <a:solidFill>
                <a:srgbClr val="0070C0"/>
              </a:solidFill>
            </a:endParaRPr>
          </a:p>
          <a:p>
            <a:pPr marL="0" indent="0">
              <a:spcBef>
                <a:spcPts val="600"/>
              </a:spcBef>
              <a:buNone/>
            </a:pPr>
            <a:r>
              <a:rPr lang="en-GB" sz="11200" dirty="0">
                <a:solidFill>
                  <a:srgbClr val="0070C0"/>
                </a:solidFill>
              </a:rPr>
              <a:t>This was the home farm belonging </a:t>
            </a:r>
          </a:p>
          <a:p>
            <a:pPr marL="0" indent="0">
              <a:spcBef>
                <a:spcPts val="600"/>
              </a:spcBef>
              <a:buNone/>
            </a:pPr>
            <a:r>
              <a:rPr lang="en-GB" sz="11200" dirty="0">
                <a:solidFill>
                  <a:srgbClr val="0070C0"/>
                </a:solidFill>
              </a:rPr>
              <a:t>to </a:t>
            </a:r>
            <a:r>
              <a:rPr lang="en-GB" sz="11200" dirty="0">
                <a:solidFill>
                  <a:srgbClr val="DD7343"/>
                </a:solidFill>
              </a:rPr>
              <a:t>Endon Hall </a:t>
            </a:r>
            <a:r>
              <a:rPr lang="en-GB" sz="11200" dirty="0">
                <a:solidFill>
                  <a:srgbClr val="0070C0"/>
                </a:solidFill>
              </a:rPr>
              <a:t>on the other side of</a:t>
            </a:r>
          </a:p>
          <a:p>
            <a:pPr marL="0" indent="0">
              <a:spcBef>
                <a:spcPts val="600"/>
              </a:spcBef>
              <a:buNone/>
            </a:pPr>
            <a:r>
              <a:rPr lang="en-GB" sz="11200" dirty="0">
                <a:solidFill>
                  <a:srgbClr val="0070C0"/>
                </a:solidFill>
              </a:rPr>
              <a:t>the Turnpike Road.</a:t>
            </a:r>
          </a:p>
          <a:p>
            <a:pPr marL="0" indent="0">
              <a:lnSpc>
                <a:spcPct val="100000"/>
              </a:lnSpc>
              <a:spcBef>
                <a:spcPts val="600"/>
              </a:spcBef>
              <a:buNone/>
            </a:pPr>
            <a:r>
              <a:rPr lang="en-GB" sz="9600" dirty="0">
                <a:solidFill>
                  <a:srgbClr val="00B050"/>
                </a:solidFill>
              </a:rPr>
              <a:t>We can look for Endon Hall mansion on one of the old maps?  </a:t>
            </a: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2000" dirty="0">
              <a:solidFill>
                <a:srgbClr val="00B050"/>
              </a:solidFill>
            </a:endParaRPr>
          </a:p>
          <a:p>
            <a:pPr marL="0" indent="0">
              <a:buNone/>
            </a:pPr>
            <a:endParaRPr lang="en-GB" sz="3200" dirty="0">
              <a:solidFill>
                <a:schemeClr val="accent1">
                  <a:lumMod val="75000"/>
                </a:schemeClr>
              </a:solidFill>
            </a:endParaRPr>
          </a:p>
        </p:txBody>
      </p:sp>
      <p:pic>
        <p:nvPicPr>
          <p:cNvPr id="2050" name="Picture 2" descr="Endon House 1984">
            <a:extLst>
              <a:ext uri="{FF2B5EF4-FFF2-40B4-BE49-F238E27FC236}">
                <a16:creationId xmlns:a16="http://schemas.microsoft.com/office/drawing/2014/main" id="{99178954-5569-3C8D-419D-1A19B12BCB5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l="12498" t="9770" r="3659" b="13313"/>
          <a:stretch/>
        </p:blipFill>
        <p:spPr bwMode="auto">
          <a:xfrm>
            <a:off x="5902036" y="1838789"/>
            <a:ext cx="5828856" cy="3747141"/>
          </a:xfrm>
          <a:prstGeom prst="rect">
            <a:avLst/>
          </a:prstGeom>
          <a:noFill/>
          <a:ln w="19050">
            <a:solidFill>
              <a:schemeClr val="tx1"/>
            </a:solidFill>
          </a:ln>
        </p:spPr>
      </p:pic>
      <p:graphicFrame>
        <p:nvGraphicFramePr>
          <p:cNvPr id="4" name="Object 3">
            <a:extLst>
              <a:ext uri="{FF2B5EF4-FFF2-40B4-BE49-F238E27FC236}">
                <a16:creationId xmlns:a16="http://schemas.microsoft.com/office/drawing/2014/main" id="{E93E9DDA-4047-F98D-9ACA-653743821B11}"/>
              </a:ext>
            </a:extLst>
          </p:cNvPr>
          <p:cNvGraphicFramePr>
            <a:graphicFrameLocks noChangeAspect="1"/>
          </p:cNvGraphicFramePr>
          <p:nvPr>
            <p:extLst>
              <p:ext uri="{D42A27DB-BD31-4B8C-83A1-F6EECF244321}">
                <p14:modId xmlns:p14="http://schemas.microsoft.com/office/powerpoint/2010/main" val="464760623"/>
              </p:ext>
            </p:extLst>
          </p:nvPr>
        </p:nvGraphicFramePr>
        <p:xfrm>
          <a:off x="800207" y="355125"/>
          <a:ext cx="890049" cy="992075"/>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800207" y="355125"/>
                        <a:ext cx="890049" cy="992075"/>
                      </a:xfrm>
                      <a:prstGeom prst="rect">
                        <a:avLst/>
                      </a:prstGeom>
                    </p:spPr>
                  </p:pic>
                </p:oleObj>
              </mc:Fallback>
            </mc:AlternateContent>
          </a:graphicData>
        </a:graphic>
      </p:graphicFrame>
    </p:spTree>
    <p:extLst>
      <p:ext uri="{BB962C8B-B14F-4D97-AF65-F5344CB8AC3E}">
        <p14:creationId xmlns:p14="http://schemas.microsoft.com/office/powerpoint/2010/main" val="2632017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30FF9-6471-31AE-8CEC-EDCA613FC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1D7AC-B238-421D-6B0C-05AF36626504}"/>
              </a:ext>
            </a:extLst>
          </p:cNvPr>
          <p:cNvSpPr>
            <a:spLocks noGrp="1"/>
          </p:cNvSpPr>
          <p:nvPr>
            <p:ph type="title"/>
          </p:nvPr>
        </p:nvSpPr>
        <p:spPr>
          <a:xfrm>
            <a:off x="371789" y="237488"/>
            <a:ext cx="11487849" cy="978706"/>
          </a:xfrm>
          <a:ln w="28575">
            <a:solidFill>
              <a:srgbClr val="C00000"/>
            </a:solidFill>
          </a:ln>
        </p:spPr>
        <p:txBody>
          <a:bodyPr/>
          <a:lstStyle/>
          <a:p>
            <a:r>
              <a:rPr lang="en-GB" dirty="0">
                <a:solidFill>
                  <a:schemeClr val="accent5">
                    <a:lumMod val="50000"/>
                  </a:schemeClr>
                </a:solidFill>
              </a:rPr>
              <a:t>			</a:t>
            </a:r>
            <a:r>
              <a:rPr lang="en-GB" dirty="0">
                <a:solidFill>
                  <a:srgbClr val="0070C0"/>
                </a:solidFill>
              </a:rPr>
              <a:t>	</a:t>
            </a:r>
            <a:r>
              <a:rPr lang="en-GB" sz="4800" dirty="0">
                <a:solidFill>
                  <a:srgbClr val="0070C0"/>
                </a:solidFill>
              </a:rPr>
              <a:t>                  </a:t>
            </a:r>
            <a:r>
              <a:rPr lang="en-GB" sz="4800" b="1" dirty="0">
                <a:solidFill>
                  <a:srgbClr val="0070C0"/>
                </a:solidFill>
              </a:rPr>
              <a:t>Wick Grange </a:t>
            </a:r>
          </a:p>
        </p:txBody>
      </p:sp>
      <p:sp>
        <p:nvSpPr>
          <p:cNvPr id="3" name="Content Placeholder 2">
            <a:extLst>
              <a:ext uri="{FF2B5EF4-FFF2-40B4-BE49-F238E27FC236}">
                <a16:creationId xmlns:a16="http://schemas.microsoft.com/office/drawing/2014/main" id="{F1D18DB9-6CA7-070A-DBF1-EDDD816D472E}"/>
              </a:ext>
            </a:extLst>
          </p:cNvPr>
          <p:cNvSpPr>
            <a:spLocks noGrp="1"/>
          </p:cNvSpPr>
          <p:nvPr>
            <p:ph sz="half" idx="1"/>
          </p:nvPr>
        </p:nvSpPr>
        <p:spPr>
          <a:xfrm>
            <a:off x="371789" y="1360239"/>
            <a:ext cx="11561593" cy="5323038"/>
          </a:xfrm>
          <a:ln w="38100">
            <a:solidFill>
              <a:schemeClr val="accent2">
                <a:lumMod val="75000"/>
              </a:schemeClr>
            </a:solidFill>
          </a:ln>
        </p:spPr>
        <p:txBody>
          <a:bodyPr>
            <a:normAutofit fontScale="25000" lnSpcReduction="20000"/>
          </a:bodyPr>
          <a:lstStyle/>
          <a:p>
            <a:pPr marL="0" indent="0">
              <a:lnSpc>
                <a:spcPct val="100000"/>
              </a:lnSpc>
              <a:spcBef>
                <a:spcPts val="0"/>
              </a:spcBef>
              <a:buNone/>
            </a:pPr>
            <a:r>
              <a:rPr lang="en-GB" sz="12800" b="1" dirty="0">
                <a:solidFill>
                  <a:srgbClr val="0070C0"/>
                </a:solidFill>
              </a:rPr>
              <a:t>House Folder No: 11</a:t>
            </a:r>
          </a:p>
          <a:p>
            <a:pPr marL="0" indent="0">
              <a:lnSpc>
                <a:spcPct val="100000"/>
              </a:lnSpc>
              <a:spcBef>
                <a:spcPts val="0"/>
              </a:spcBef>
              <a:buNone/>
            </a:pPr>
            <a:r>
              <a:rPr lang="en-GB" sz="12800" b="1" dirty="0">
                <a:solidFill>
                  <a:schemeClr val="accent2">
                    <a:lumMod val="75000"/>
                  </a:schemeClr>
                </a:solidFill>
              </a:rPr>
              <a:t>WICK GRANGE</a:t>
            </a:r>
          </a:p>
          <a:p>
            <a:pPr marL="0" indent="0">
              <a:lnSpc>
                <a:spcPct val="120000"/>
              </a:lnSpc>
              <a:spcBef>
                <a:spcPts val="0"/>
              </a:spcBef>
              <a:buNone/>
            </a:pPr>
            <a:r>
              <a:rPr lang="en-GB" sz="11200" dirty="0">
                <a:solidFill>
                  <a:srgbClr val="0070C0"/>
                </a:solidFill>
              </a:rPr>
              <a:t>This fine mansion house </a:t>
            </a:r>
          </a:p>
          <a:p>
            <a:pPr marL="0" indent="0">
              <a:lnSpc>
                <a:spcPct val="120000"/>
              </a:lnSpc>
              <a:spcBef>
                <a:spcPts val="0"/>
              </a:spcBef>
              <a:buNone/>
            </a:pPr>
            <a:r>
              <a:rPr lang="en-GB" sz="11200" dirty="0">
                <a:solidFill>
                  <a:srgbClr val="0070C0"/>
                </a:solidFill>
              </a:rPr>
              <a:t>had 14 rooms! The nearby</a:t>
            </a:r>
          </a:p>
          <a:p>
            <a:pPr marL="0" indent="0">
              <a:lnSpc>
                <a:spcPct val="120000"/>
              </a:lnSpc>
              <a:spcBef>
                <a:spcPts val="0"/>
              </a:spcBef>
              <a:buNone/>
            </a:pPr>
            <a:r>
              <a:rPr lang="en-GB" sz="11200" dirty="0">
                <a:solidFill>
                  <a:srgbClr val="0070C0"/>
                </a:solidFill>
              </a:rPr>
              <a:t>farm belonging to the owners</a:t>
            </a:r>
          </a:p>
          <a:p>
            <a:pPr marL="0" indent="0">
              <a:lnSpc>
                <a:spcPct val="120000"/>
              </a:lnSpc>
              <a:spcBef>
                <a:spcPts val="0"/>
              </a:spcBef>
              <a:buNone/>
            </a:pPr>
            <a:r>
              <a:rPr lang="en-GB" sz="11200" dirty="0">
                <a:solidFill>
                  <a:srgbClr val="0070C0"/>
                </a:solidFill>
              </a:rPr>
              <a:t>was well known for growing </a:t>
            </a:r>
          </a:p>
          <a:p>
            <a:pPr marL="0" indent="0">
              <a:lnSpc>
                <a:spcPct val="120000"/>
              </a:lnSpc>
              <a:spcBef>
                <a:spcPts val="0"/>
              </a:spcBef>
              <a:buNone/>
            </a:pPr>
            <a:r>
              <a:rPr lang="en-GB" sz="11200" dirty="0">
                <a:solidFill>
                  <a:srgbClr val="0070C0"/>
                </a:solidFill>
              </a:rPr>
              <a:t>excellent plants called hops.  </a:t>
            </a:r>
          </a:p>
          <a:p>
            <a:pPr marL="0" indent="0">
              <a:lnSpc>
                <a:spcPct val="120000"/>
              </a:lnSpc>
              <a:spcBef>
                <a:spcPts val="0"/>
              </a:spcBef>
              <a:buNone/>
            </a:pPr>
            <a:r>
              <a:rPr lang="en-GB" sz="11200" dirty="0">
                <a:solidFill>
                  <a:srgbClr val="0070C0"/>
                </a:solidFill>
              </a:rPr>
              <a:t>People came from all over </a:t>
            </a:r>
          </a:p>
          <a:p>
            <a:pPr marL="0" indent="0">
              <a:lnSpc>
                <a:spcPct val="120000"/>
              </a:lnSpc>
              <a:spcBef>
                <a:spcPts val="0"/>
              </a:spcBef>
              <a:buNone/>
            </a:pPr>
            <a:r>
              <a:rPr lang="en-GB" sz="11200" dirty="0">
                <a:solidFill>
                  <a:srgbClr val="0070C0"/>
                </a:solidFill>
              </a:rPr>
              <a:t>the Midlands to pick the hops. </a:t>
            </a:r>
          </a:p>
          <a:p>
            <a:pPr marL="0" indent="0">
              <a:lnSpc>
                <a:spcPct val="120000"/>
              </a:lnSpc>
              <a:spcBef>
                <a:spcPts val="0"/>
              </a:spcBef>
              <a:buNone/>
            </a:pPr>
            <a:r>
              <a:rPr lang="en-GB" sz="11200" dirty="0">
                <a:solidFill>
                  <a:srgbClr val="0070C0"/>
                </a:solidFill>
              </a:rPr>
              <a:t>They lived behind the farm in </a:t>
            </a:r>
          </a:p>
          <a:p>
            <a:pPr marL="0" indent="0">
              <a:lnSpc>
                <a:spcPct val="120000"/>
              </a:lnSpc>
              <a:spcBef>
                <a:spcPts val="0"/>
              </a:spcBef>
              <a:buNone/>
            </a:pPr>
            <a:r>
              <a:rPr lang="en-GB" sz="11200" dirty="0">
                <a:solidFill>
                  <a:srgbClr val="0070C0"/>
                </a:solidFill>
              </a:rPr>
              <a:t>temporary sheds just for the</a:t>
            </a:r>
          </a:p>
          <a:p>
            <a:pPr marL="0" indent="0">
              <a:lnSpc>
                <a:spcPct val="120000"/>
              </a:lnSpc>
              <a:spcBef>
                <a:spcPts val="0"/>
              </a:spcBef>
              <a:buNone/>
            </a:pPr>
            <a:r>
              <a:rPr lang="en-GB" sz="11200" dirty="0">
                <a:solidFill>
                  <a:srgbClr val="0070C0"/>
                </a:solidFill>
              </a:rPr>
              <a:t>Hop-picking season.</a:t>
            </a:r>
            <a:endParaRPr lang="en-GB" sz="2400" dirty="0">
              <a:solidFill>
                <a:srgbClr val="0070C0"/>
              </a:solidFill>
            </a:endParaRPr>
          </a:p>
          <a:p>
            <a:pPr marL="0" indent="0">
              <a:buNone/>
            </a:pPr>
            <a:endParaRPr lang="en-GB" sz="2400" dirty="0">
              <a:solidFill>
                <a:schemeClr val="accent5">
                  <a:lumMod val="50000"/>
                </a:schemeClr>
              </a:solidFill>
            </a:endParaRPr>
          </a:p>
          <a:p>
            <a:pPr marL="0" indent="0">
              <a:buNone/>
            </a:pPr>
            <a:endParaRPr lang="en-GB" dirty="0">
              <a:solidFill>
                <a:schemeClr val="accent5">
                  <a:lumMod val="50000"/>
                </a:schemeClr>
              </a:solidFill>
            </a:endParaRPr>
          </a:p>
        </p:txBody>
      </p:sp>
      <p:sp>
        <p:nvSpPr>
          <p:cNvPr id="4" name="TextBox 3">
            <a:extLst>
              <a:ext uri="{FF2B5EF4-FFF2-40B4-BE49-F238E27FC236}">
                <a16:creationId xmlns:a16="http://schemas.microsoft.com/office/drawing/2014/main" id="{3FE95080-2C16-98BB-8893-F17FEE4A96A7}"/>
              </a:ext>
            </a:extLst>
          </p:cNvPr>
          <p:cNvSpPr txBox="1"/>
          <p:nvPr/>
        </p:nvSpPr>
        <p:spPr>
          <a:xfrm>
            <a:off x="4877140" y="1996504"/>
            <a:ext cx="6710935" cy="3748514"/>
          </a:xfrm>
          <a:prstGeom prst="rect">
            <a:avLst/>
          </a:prstGeom>
          <a:noFill/>
        </p:spPr>
        <p:txBody>
          <a:bodyPr wrap="square" rtlCol="0">
            <a:spAutoFit/>
          </a:bodyPr>
          <a:lstStyle/>
          <a:p>
            <a:endParaRPr lang="en-GB" dirty="0"/>
          </a:p>
        </p:txBody>
      </p:sp>
      <p:sp>
        <p:nvSpPr>
          <p:cNvPr id="5" name="TextBox 4">
            <a:extLst>
              <a:ext uri="{FF2B5EF4-FFF2-40B4-BE49-F238E27FC236}">
                <a16:creationId xmlns:a16="http://schemas.microsoft.com/office/drawing/2014/main" id="{2F1ECFF2-19AE-9FF1-2414-02125C236568}"/>
              </a:ext>
            </a:extLst>
          </p:cNvPr>
          <p:cNvSpPr txBox="1"/>
          <p:nvPr/>
        </p:nvSpPr>
        <p:spPr>
          <a:xfrm>
            <a:off x="5144756" y="2090209"/>
            <a:ext cx="6025894" cy="3278830"/>
          </a:xfrm>
          <a:prstGeom prst="rect">
            <a:avLst/>
          </a:prstGeom>
          <a:noFill/>
        </p:spPr>
        <p:txBody>
          <a:bodyPr wrap="square" rtlCol="0">
            <a:spAutoFit/>
          </a:bodyPr>
          <a:lstStyle/>
          <a:p>
            <a:endParaRPr lang="en-GB" dirty="0"/>
          </a:p>
        </p:txBody>
      </p:sp>
      <p:pic>
        <p:nvPicPr>
          <p:cNvPr id="11" name="Picture 10" descr="A large brick building with a tree growing on the side&#10;&#10;Description automatically generated">
            <a:extLst>
              <a:ext uri="{FF2B5EF4-FFF2-40B4-BE49-F238E27FC236}">
                <a16:creationId xmlns:a16="http://schemas.microsoft.com/office/drawing/2014/main" id="{A09CC9BF-F7C6-07CF-BAC7-958829632A10}"/>
              </a:ext>
            </a:extLst>
          </p:cNvPr>
          <p:cNvPicPr>
            <a:picLocks noChangeAspect="1"/>
          </p:cNvPicPr>
          <p:nvPr/>
        </p:nvPicPr>
        <p:blipFill>
          <a:blip r:embed="rId3">
            <a:extLst>
              <a:ext uri="{28A0092B-C50C-407E-A947-70E740481C1C}">
                <a14:useLocalDpi xmlns:a14="http://schemas.microsoft.com/office/drawing/2010/main" val="0"/>
              </a:ext>
            </a:extLst>
          </a:blip>
          <a:srcRect l="12514" t="9346" r="4806" b="9062"/>
          <a:stretch/>
        </p:blipFill>
        <p:spPr>
          <a:xfrm>
            <a:off x="5261987" y="1490099"/>
            <a:ext cx="6382936" cy="4053120"/>
          </a:xfrm>
          <a:prstGeom prst="rect">
            <a:avLst/>
          </a:prstGeom>
          <a:ln w="19050">
            <a:solidFill>
              <a:schemeClr val="tx1"/>
            </a:solidFill>
          </a:ln>
        </p:spPr>
      </p:pic>
      <p:sp>
        <p:nvSpPr>
          <p:cNvPr id="7" name="TextBox 6">
            <a:extLst>
              <a:ext uri="{FF2B5EF4-FFF2-40B4-BE49-F238E27FC236}">
                <a16:creationId xmlns:a16="http://schemas.microsoft.com/office/drawing/2014/main" id="{C1253A8D-9FA0-5CD2-53D1-E9BD6DA7F673}"/>
              </a:ext>
            </a:extLst>
          </p:cNvPr>
          <p:cNvSpPr txBox="1"/>
          <p:nvPr/>
        </p:nvSpPr>
        <p:spPr>
          <a:xfrm>
            <a:off x="5205139" y="5513084"/>
            <a:ext cx="6382936" cy="1138773"/>
          </a:xfrm>
          <a:prstGeom prst="rect">
            <a:avLst/>
          </a:prstGeom>
          <a:noFill/>
        </p:spPr>
        <p:txBody>
          <a:bodyPr wrap="square" rtlCol="0">
            <a:spAutoFit/>
          </a:bodyPr>
          <a:lstStyle/>
          <a:p>
            <a:pPr algn="ctr"/>
            <a:r>
              <a:rPr lang="en-GB" sz="2400" dirty="0">
                <a:solidFill>
                  <a:srgbClr val="00B050"/>
                </a:solidFill>
              </a:rPr>
              <a:t>Do you know what hops looked like and what they were used for?  </a:t>
            </a:r>
          </a:p>
          <a:p>
            <a:pPr algn="ctr"/>
            <a:r>
              <a:rPr lang="en-GB" sz="2000" dirty="0">
                <a:solidFill>
                  <a:srgbClr val="DD7343"/>
                </a:solidFill>
              </a:rPr>
              <a:t>Pictures and more information on next slide.</a:t>
            </a:r>
          </a:p>
        </p:txBody>
      </p:sp>
      <p:graphicFrame>
        <p:nvGraphicFramePr>
          <p:cNvPr id="6" name="Object 5">
            <a:extLst>
              <a:ext uri="{FF2B5EF4-FFF2-40B4-BE49-F238E27FC236}">
                <a16:creationId xmlns:a16="http://schemas.microsoft.com/office/drawing/2014/main" id="{905A6793-5B6B-A3A2-6261-6671BD38062C}"/>
              </a:ext>
            </a:extLst>
          </p:cNvPr>
          <p:cNvGraphicFramePr>
            <a:graphicFrameLocks noChangeAspect="1"/>
          </p:cNvGraphicFramePr>
          <p:nvPr>
            <p:extLst>
              <p:ext uri="{D42A27DB-BD31-4B8C-83A1-F6EECF244321}">
                <p14:modId xmlns:p14="http://schemas.microsoft.com/office/powerpoint/2010/main" val="4071512041"/>
              </p:ext>
            </p:extLst>
          </p:nvPr>
        </p:nvGraphicFramePr>
        <p:xfrm>
          <a:off x="591127" y="263561"/>
          <a:ext cx="854663" cy="952633"/>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591127" y="263561"/>
                        <a:ext cx="854663" cy="952633"/>
                      </a:xfrm>
                      <a:prstGeom prst="rect">
                        <a:avLst/>
                      </a:prstGeom>
                    </p:spPr>
                  </p:pic>
                </p:oleObj>
              </mc:Fallback>
            </mc:AlternateContent>
          </a:graphicData>
        </a:graphic>
      </p:graphicFrame>
    </p:spTree>
    <p:extLst>
      <p:ext uri="{BB962C8B-B14F-4D97-AF65-F5344CB8AC3E}">
        <p14:creationId xmlns:p14="http://schemas.microsoft.com/office/powerpoint/2010/main" val="1875622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9167CA4B-087F-8A38-A12B-35470CCAA0FE}"/>
              </a:ext>
            </a:extLst>
          </p:cNvPr>
          <p:cNvSpPr txBox="1"/>
          <p:nvPr/>
        </p:nvSpPr>
        <p:spPr>
          <a:xfrm>
            <a:off x="449385" y="107183"/>
            <a:ext cx="11293230" cy="6338276"/>
          </a:xfrm>
          <a:prstGeom prst="rect">
            <a:avLst/>
          </a:prstGeom>
          <a:solidFill>
            <a:srgbClr val="FFFFFF"/>
          </a:solidFill>
          <a:ln w="38103">
            <a:solidFill>
              <a:srgbClr val="0070C0"/>
            </a:solidFill>
            <a:prstDash val="solid"/>
          </a:ln>
        </p:spPr>
        <p:txBody>
          <a:bodyPr vert="horz" wrap="square" lIns="91440" tIns="45720" rIns="91440" bIns="45720" anchor="t" anchorCtr="0" compatLnSpc="1">
            <a:noAutofit/>
          </a:bodyPr>
          <a:lstStyle/>
          <a:p>
            <a:pPr>
              <a:lnSpc>
                <a:spcPct val="106000"/>
              </a:lnSpc>
              <a:spcAft>
                <a:spcPts val="800"/>
              </a:spcAft>
              <a:buNone/>
            </a:pPr>
            <a:r>
              <a:rPr lang="en-GB" sz="3200" b="1" kern="15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The History of Hops</a:t>
            </a:r>
            <a:endParaRPr lang="en-GB" sz="3200" b="1" kern="15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buNone/>
            </a:pPr>
            <a:r>
              <a:rPr lang="en-GB" sz="2800" kern="15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Hops originally came from Egypt.  They have been used in brewing beer for thousands of years.  Hops first came to England from Flanders in the 15</a:t>
            </a:r>
            <a:r>
              <a:rPr lang="en-GB" sz="2800" kern="150" baseline="300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th</a:t>
            </a:r>
            <a:r>
              <a:rPr lang="en-GB" sz="2800" kern="15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 Century and they are still grown and used in brewing today!</a:t>
            </a:r>
          </a:p>
          <a:p>
            <a:pPr>
              <a:lnSpc>
                <a:spcPct val="106000"/>
              </a:lnSpc>
              <a:spcAft>
                <a:spcPts val="800"/>
              </a:spcAft>
            </a:pPr>
            <a:r>
              <a:rPr lang="en-GB" sz="1800" kern="150" dirty="0">
                <a:effectLst/>
                <a:latin typeface="Aptos" panose="020B0004020202020204" pitchFamily="34" charset="0"/>
                <a:ea typeface="Aptos" panose="020B0004020202020204" pitchFamily="34" charset="0"/>
                <a:cs typeface="Times New Roman" panose="02020603050405020304" pitchFamily="18" charset="0"/>
              </a:rPr>
              <a:t> </a:t>
            </a:r>
          </a:p>
        </p:txBody>
      </p:sp>
      <p:pic>
        <p:nvPicPr>
          <p:cNvPr id="5" name="Picture 4" descr="A group of green hops&#10;&#10;AI-generated content may be incorrect.">
            <a:extLst>
              <a:ext uri="{FF2B5EF4-FFF2-40B4-BE49-F238E27FC236}">
                <a16:creationId xmlns:a16="http://schemas.microsoft.com/office/drawing/2014/main" id="{B101C316-B465-5CF9-4880-9B70269DA64C}"/>
              </a:ext>
            </a:extLst>
          </p:cNvPr>
          <p:cNvPicPr/>
          <p:nvPr/>
        </p:nvPicPr>
        <p:blipFill>
          <a:blip r:embed="rId2"/>
          <a:stretch>
            <a:fillRect/>
          </a:stretch>
        </p:blipFill>
        <p:spPr>
          <a:xfrm>
            <a:off x="1307528" y="5151664"/>
            <a:ext cx="2088815" cy="1144610"/>
          </a:xfrm>
          <a:prstGeom prst="rect">
            <a:avLst/>
          </a:prstGeom>
          <a:noFill/>
          <a:ln>
            <a:noFill/>
            <a:prstDash/>
          </a:ln>
        </p:spPr>
      </p:pic>
      <p:pic>
        <p:nvPicPr>
          <p:cNvPr id="6" name="Picture 5" descr="A plant with green leaves and cones&#10;&#10;AI-generated content may be incorrect.">
            <a:extLst>
              <a:ext uri="{FF2B5EF4-FFF2-40B4-BE49-F238E27FC236}">
                <a16:creationId xmlns:a16="http://schemas.microsoft.com/office/drawing/2014/main" id="{B8D24AB6-1238-B386-C473-B849BEDB92D0}"/>
              </a:ext>
            </a:extLst>
          </p:cNvPr>
          <p:cNvPicPr/>
          <p:nvPr/>
        </p:nvPicPr>
        <p:blipFill>
          <a:blip r:embed="rId3"/>
          <a:stretch>
            <a:fillRect/>
          </a:stretch>
        </p:blipFill>
        <p:spPr>
          <a:xfrm>
            <a:off x="612322" y="2212769"/>
            <a:ext cx="3557740" cy="2766667"/>
          </a:xfrm>
          <a:prstGeom prst="rect">
            <a:avLst/>
          </a:prstGeom>
          <a:noFill/>
          <a:ln>
            <a:noFill/>
            <a:prstDash/>
          </a:ln>
        </p:spPr>
      </p:pic>
      <p:sp>
        <p:nvSpPr>
          <p:cNvPr id="7" name="Text Box 5">
            <a:extLst>
              <a:ext uri="{FF2B5EF4-FFF2-40B4-BE49-F238E27FC236}">
                <a16:creationId xmlns:a16="http://schemas.microsoft.com/office/drawing/2014/main" id="{FDA2F0A7-22F2-5B97-D30C-B1AD41239321}"/>
              </a:ext>
            </a:extLst>
          </p:cNvPr>
          <p:cNvSpPr txBox="1"/>
          <p:nvPr/>
        </p:nvSpPr>
        <p:spPr>
          <a:xfrm>
            <a:off x="4338356" y="2212769"/>
            <a:ext cx="2282094" cy="3478626"/>
          </a:xfrm>
          <a:prstGeom prst="rect">
            <a:avLst/>
          </a:prstGeom>
          <a:solidFill>
            <a:srgbClr val="FFFFFF"/>
          </a:solidFill>
          <a:ln w="12701">
            <a:solidFill>
              <a:srgbClr val="C00000"/>
            </a:solidFill>
            <a:prstDash val="solid"/>
          </a:ln>
        </p:spPr>
        <p:txBody>
          <a:bodyPr vert="horz" wrap="square" lIns="91440" tIns="45720" rIns="91440" bIns="45720" anchor="t" anchorCtr="0" compatLnSpc="1">
            <a:noAutofit/>
          </a:bodyPr>
          <a:lstStyle/>
          <a:p>
            <a:pPr algn="ctr">
              <a:lnSpc>
                <a:spcPct val="106000"/>
              </a:lnSpc>
              <a:spcAft>
                <a:spcPts val="800"/>
              </a:spcAft>
              <a:buNone/>
            </a:pPr>
            <a:r>
              <a:rPr lang="en-GB" sz="2400" kern="15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This is what the hop plant looks like.  They have quite rough scratchy leaves but they smell quite nice when fresh.</a:t>
            </a:r>
          </a:p>
          <a:p>
            <a:pPr>
              <a:lnSpc>
                <a:spcPct val="106000"/>
              </a:lnSpc>
              <a:spcAft>
                <a:spcPts val="800"/>
              </a:spcAft>
            </a:pPr>
            <a:r>
              <a:rPr lang="en-GB" sz="1100" kern="150" dirty="0">
                <a:effectLst/>
                <a:latin typeface="Aptos" panose="020B0004020202020204" pitchFamily="34" charset="0"/>
                <a:ea typeface="Aptos" panose="020B0004020202020204" pitchFamily="34" charset="0"/>
                <a:cs typeface="Times New Roman" panose="02020603050405020304" pitchFamily="18" charset="0"/>
              </a:rPr>
              <a:t> </a:t>
            </a:r>
          </a:p>
        </p:txBody>
      </p:sp>
      <p:pic>
        <p:nvPicPr>
          <p:cNvPr id="3" name="Picture 2" descr="A couple of men standing on a wooden cart&#10;&#10;AI-generated content may be incorrect.">
            <a:extLst>
              <a:ext uri="{FF2B5EF4-FFF2-40B4-BE49-F238E27FC236}">
                <a16:creationId xmlns:a16="http://schemas.microsoft.com/office/drawing/2014/main" id="{E0BB3141-899D-794E-21F1-55B896C4B0B2}"/>
              </a:ext>
            </a:extLst>
          </p:cNvPr>
          <p:cNvPicPr>
            <a:picLocks noChangeAspect="1"/>
          </p:cNvPicPr>
          <p:nvPr/>
        </p:nvPicPr>
        <p:blipFill>
          <a:blip r:embed="rId4">
            <a:extLst>
              <a:ext uri="{28A0092B-C50C-407E-A947-70E740481C1C}">
                <a14:useLocalDpi xmlns:a14="http://schemas.microsoft.com/office/drawing/2010/main" val="0"/>
              </a:ext>
            </a:extLst>
          </a:blip>
          <a:srcRect l="2362" t="3010" r="602" b="13175"/>
          <a:stretch/>
        </p:blipFill>
        <p:spPr>
          <a:xfrm>
            <a:off x="6788744" y="2212769"/>
            <a:ext cx="4643893" cy="3012621"/>
          </a:xfrm>
          <a:prstGeom prst="rect">
            <a:avLst/>
          </a:prstGeom>
        </p:spPr>
      </p:pic>
      <p:sp>
        <p:nvSpPr>
          <p:cNvPr id="8" name="TextBox 7">
            <a:extLst>
              <a:ext uri="{FF2B5EF4-FFF2-40B4-BE49-F238E27FC236}">
                <a16:creationId xmlns:a16="http://schemas.microsoft.com/office/drawing/2014/main" id="{282A81D0-E4D3-27B2-E415-43B0D198FC5A}"/>
              </a:ext>
            </a:extLst>
          </p:cNvPr>
          <p:cNvSpPr txBox="1"/>
          <p:nvPr/>
        </p:nvSpPr>
        <p:spPr>
          <a:xfrm>
            <a:off x="6859586" y="5419926"/>
            <a:ext cx="4643893" cy="830997"/>
          </a:xfrm>
          <a:prstGeom prst="rect">
            <a:avLst/>
          </a:prstGeom>
          <a:noFill/>
          <a:ln w="19050">
            <a:solidFill>
              <a:srgbClr val="68A042"/>
            </a:solidFill>
          </a:ln>
        </p:spPr>
        <p:txBody>
          <a:bodyPr wrap="square" rtlCol="0">
            <a:spAutoFit/>
          </a:bodyPr>
          <a:lstStyle/>
          <a:p>
            <a:pPr algn="ctr"/>
            <a:r>
              <a:rPr lang="en-GB" sz="2400" dirty="0">
                <a:solidFill>
                  <a:srgbClr val="DD7343"/>
                </a:solidFill>
              </a:rPr>
              <a:t>Cutting down the hops from the hop poles on a Wick farm</a:t>
            </a:r>
          </a:p>
        </p:txBody>
      </p:sp>
    </p:spTree>
    <p:extLst>
      <p:ext uri="{BB962C8B-B14F-4D97-AF65-F5344CB8AC3E}">
        <p14:creationId xmlns:p14="http://schemas.microsoft.com/office/powerpoint/2010/main" val="741179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2B614-2004-EFF3-2E07-F902E647FF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B447A6-CB8F-7FA5-7721-5C6A152926BD}"/>
              </a:ext>
            </a:extLst>
          </p:cNvPr>
          <p:cNvSpPr>
            <a:spLocks noGrp="1"/>
          </p:cNvSpPr>
          <p:nvPr>
            <p:ph type="title"/>
          </p:nvPr>
        </p:nvSpPr>
        <p:spPr>
          <a:xfrm>
            <a:off x="838199" y="307275"/>
            <a:ext cx="10807459" cy="1383413"/>
          </a:xfrm>
          <a:ln w="28575">
            <a:solidFill>
              <a:srgbClr val="C00000"/>
            </a:solidFill>
          </a:ln>
        </p:spPr>
        <p:txBody>
          <a:bodyPr>
            <a:noAutofit/>
          </a:bodyPr>
          <a:lstStyle/>
          <a:p>
            <a:r>
              <a:rPr lang="en-GB" sz="4800" b="1" dirty="0">
                <a:solidFill>
                  <a:srgbClr val="0070C0"/>
                </a:solidFill>
              </a:rPr>
              <a:t>                                       Woodwards Farm  </a:t>
            </a:r>
            <a:br>
              <a:rPr lang="en-GB" sz="4800" b="1" dirty="0">
                <a:solidFill>
                  <a:srgbClr val="0070C0"/>
                </a:solidFill>
              </a:rPr>
            </a:br>
            <a:r>
              <a:rPr lang="en-GB" sz="4800" b="1" dirty="0">
                <a:solidFill>
                  <a:srgbClr val="0070C0"/>
                </a:solidFill>
              </a:rPr>
              <a:t>                                                Cook Hill</a:t>
            </a:r>
          </a:p>
        </p:txBody>
      </p:sp>
      <p:sp>
        <p:nvSpPr>
          <p:cNvPr id="3" name="Content Placeholder 2">
            <a:extLst>
              <a:ext uri="{FF2B5EF4-FFF2-40B4-BE49-F238E27FC236}">
                <a16:creationId xmlns:a16="http://schemas.microsoft.com/office/drawing/2014/main" id="{2087C4E3-4C7E-5E8B-906B-4301CAFF9ABC}"/>
              </a:ext>
            </a:extLst>
          </p:cNvPr>
          <p:cNvSpPr>
            <a:spLocks noGrp="1"/>
          </p:cNvSpPr>
          <p:nvPr>
            <p:ph sz="half" idx="1"/>
          </p:nvPr>
        </p:nvSpPr>
        <p:spPr>
          <a:xfrm>
            <a:off x="838200" y="1825902"/>
            <a:ext cx="10807460" cy="4868195"/>
          </a:xfrm>
          <a:ln w="38100">
            <a:solidFill>
              <a:schemeClr val="accent2">
                <a:lumMod val="75000"/>
              </a:schemeClr>
            </a:solidFill>
          </a:ln>
        </p:spPr>
        <p:txBody>
          <a:bodyPr>
            <a:normAutofit fontScale="77500" lnSpcReduction="20000"/>
          </a:bodyPr>
          <a:lstStyle/>
          <a:p>
            <a:pPr marL="0" indent="0">
              <a:lnSpc>
                <a:spcPct val="100000"/>
              </a:lnSpc>
              <a:spcBef>
                <a:spcPts val="0"/>
              </a:spcBef>
              <a:buNone/>
            </a:pPr>
            <a:r>
              <a:rPr lang="en-GB" sz="4100" b="1" dirty="0">
                <a:solidFill>
                  <a:srgbClr val="0070C0"/>
                </a:solidFill>
              </a:rPr>
              <a:t>House Folder No 12</a:t>
            </a:r>
          </a:p>
          <a:p>
            <a:pPr marL="0" indent="0">
              <a:lnSpc>
                <a:spcPct val="100000"/>
              </a:lnSpc>
              <a:spcBef>
                <a:spcPts val="0"/>
              </a:spcBef>
              <a:buNone/>
            </a:pPr>
            <a:r>
              <a:rPr lang="en-GB" sz="4100" b="1" dirty="0">
                <a:solidFill>
                  <a:schemeClr val="accent2">
                    <a:lumMod val="75000"/>
                  </a:schemeClr>
                </a:solidFill>
              </a:rPr>
              <a:t>WOODWARDS FARM</a:t>
            </a:r>
          </a:p>
          <a:p>
            <a:pPr marL="0" indent="0">
              <a:lnSpc>
                <a:spcPct val="120000"/>
              </a:lnSpc>
              <a:spcBef>
                <a:spcPts val="0"/>
              </a:spcBef>
              <a:buNone/>
            </a:pPr>
            <a:r>
              <a:rPr lang="en-GB" sz="3600" dirty="0">
                <a:solidFill>
                  <a:srgbClr val="0070C0"/>
                </a:solidFill>
              </a:rPr>
              <a:t>This house is no longer part of</a:t>
            </a:r>
          </a:p>
          <a:p>
            <a:pPr marL="0" indent="0">
              <a:lnSpc>
                <a:spcPct val="120000"/>
              </a:lnSpc>
              <a:spcBef>
                <a:spcPts val="0"/>
              </a:spcBef>
              <a:buNone/>
            </a:pPr>
            <a:r>
              <a:rPr lang="en-GB" sz="3600" dirty="0">
                <a:solidFill>
                  <a:srgbClr val="0070C0"/>
                </a:solidFill>
              </a:rPr>
              <a:t>a farm. But we have found old</a:t>
            </a:r>
          </a:p>
          <a:p>
            <a:pPr marL="0" indent="0">
              <a:lnSpc>
                <a:spcPct val="120000"/>
              </a:lnSpc>
              <a:spcBef>
                <a:spcPts val="0"/>
              </a:spcBef>
              <a:buNone/>
            </a:pPr>
            <a:r>
              <a:rPr lang="en-GB" sz="3600" dirty="0">
                <a:solidFill>
                  <a:srgbClr val="0070C0"/>
                </a:solidFill>
              </a:rPr>
              <a:t>documents from 1820 showing</a:t>
            </a:r>
          </a:p>
          <a:p>
            <a:pPr marL="0" indent="0">
              <a:lnSpc>
                <a:spcPct val="120000"/>
              </a:lnSpc>
              <a:spcBef>
                <a:spcPts val="0"/>
              </a:spcBef>
              <a:buNone/>
            </a:pPr>
            <a:r>
              <a:rPr lang="en-GB" sz="3600" dirty="0">
                <a:solidFill>
                  <a:srgbClr val="0070C0"/>
                </a:solidFill>
              </a:rPr>
              <a:t>John Woodward, a dairy farmer </a:t>
            </a:r>
          </a:p>
          <a:p>
            <a:pPr marL="0" indent="0">
              <a:lnSpc>
                <a:spcPct val="120000"/>
              </a:lnSpc>
              <a:spcBef>
                <a:spcPts val="0"/>
              </a:spcBef>
              <a:buNone/>
            </a:pPr>
            <a:r>
              <a:rPr lang="en-GB" sz="3600" dirty="0">
                <a:solidFill>
                  <a:srgbClr val="0070C0"/>
                </a:solidFill>
              </a:rPr>
              <a:t>lived there and in 1855 his son</a:t>
            </a:r>
          </a:p>
          <a:p>
            <a:pPr marL="0" indent="0">
              <a:lnSpc>
                <a:spcPct val="120000"/>
              </a:lnSpc>
              <a:spcBef>
                <a:spcPts val="0"/>
              </a:spcBef>
              <a:buNone/>
            </a:pPr>
            <a:r>
              <a:rPr lang="en-GB" sz="3600" dirty="0">
                <a:solidFill>
                  <a:srgbClr val="0070C0"/>
                </a:solidFill>
              </a:rPr>
              <a:t>took over the farm. But by 1900 </a:t>
            </a:r>
          </a:p>
          <a:p>
            <a:pPr marL="0" indent="0">
              <a:lnSpc>
                <a:spcPct val="120000"/>
              </a:lnSpc>
              <a:spcBef>
                <a:spcPts val="0"/>
              </a:spcBef>
              <a:buNone/>
            </a:pPr>
            <a:r>
              <a:rPr lang="en-GB" sz="3600" dirty="0">
                <a:solidFill>
                  <a:srgbClr val="0070C0"/>
                </a:solidFill>
              </a:rPr>
              <a:t>a different family lived there.</a:t>
            </a:r>
          </a:p>
          <a:p>
            <a:pPr marL="0" indent="0">
              <a:lnSpc>
                <a:spcPct val="100000"/>
              </a:lnSpc>
              <a:spcBef>
                <a:spcPts val="0"/>
              </a:spcBef>
              <a:buNone/>
            </a:pPr>
            <a:endParaRPr lang="en-GB" sz="3600" dirty="0">
              <a:solidFill>
                <a:srgbClr val="0070C0"/>
              </a:solidFill>
            </a:endParaRPr>
          </a:p>
          <a:p>
            <a:pPr marL="0" indent="0">
              <a:lnSpc>
                <a:spcPct val="100000"/>
              </a:lnSpc>
              <a:spcBef>
                <a:spcPts val="0"/>
              </a:spcBef>
              <a:buNone/>
            </a:pPr>
            <a:r>
              <a:rPr lang="en-GB" sz="3300" dirty="0">
                <a:solidFill>
                  <a:srgbClr val="00B050"/>
                </a:solidFill>
              </a:rPr>
              <a:t>What sort of animals does a dairy farmer</a:t>
            </a:r>
          </a:p>
          <a:p>
            <a:pPr marL="0" indent="0">
              <a:lnSpc>
                <a:spcPct val="100000"/>
              </a:lnSpc>
              <a:spcBef>
                <a:spcPts val="0"/>
              </a:spcBef>
              <a:buNone/>
            </a:pPr>
            <a:r>
              <a:rPr lang="en-GB" sz="3300" dirty="0">
                <a:solidFill>
                  <a:srgbClr val="00B050"/>
                </a:solidFill>
              </a:rPr>
              <a:t>keep? And what sort of produce do they make?</a:t>
            </a:r>
          </a:p>
          <a:p>
            <a:pPr marL="0" indent="0">
              <a:lnSpc>
                <a:spcPct val="100000"/>
              </a:lnSpc>
              <a:spcBef>
                <a:spcPts val="0"/>
              </a:spcBef>
              <a:buNone/>
            </a:pPr>
            <a:endParaRPr lang="en-GB" sz="3300" dirty="0">
              <a:solidFill>
                <a:srgbClr val="0070C0"/>
              </a:solidFill>
            </a:endParaRPr>
          </a:p>
          <a:p>
            <a:pPr marL="0" indent="0">
              <a:lnSpc>
                <a:spcPct val="100000"/>
              </a:lnSpc>
              <a:spcBef>
                <a:spcPts val="0"/>
              </a:spcBef>
              <a:buNone/>
            </a:pPr>
            <a:endParaRPr lang="en-GB" sz="3000" dirty="0">
              <a:solidFill>
                <a:srgbClr val="0070C0"/>
              </a:solidFill>
            </a:endParaRPr>
          </a:p>
          <a:p>
            <a:pPr marL="0" indent="0">
              <a:lnSpc>
                <a:spcPct val="100000"/>
              </a:lnSpc>
              <a:spcBef>
                <a:spcPts val="0"/>
              </a:spcBef>
              <a:buNone/>
            </a:pPr>
            <a:endParaRPr lang="en-GB" sz="2400" dirty="0">
              <a:solidFill>
                <a:srgbClr val="0070C0"/>
              </a:solidFill>
            </a:endParaRPr>
          </a:p>
          <a:p>
            <a:pPr marL="0" indent="0">
              <a:lnSpc>
                <a:spcPct val="100000"/>
              </a:lnSpc>
              <a:spcBef>
                <a:spcPts val="0"/>
              </a:spcBef>
              <a:buNone/>
            </a:pPr>
            <a:endParaRPr lang="en-GB" sz="2400" dirty="0">
              <a:solidFill>
                <a:srgbClr val="0070C0"/>
              </a:solidFill>
            </a:endParaRPr>
          </a:p>
          <a:p>
            <a:pPr marL="0" indent="0">
              <a:lnSpc>
                <a:spcPct val="100000"/>
              </a:lnSpc>
              <a:spcBef>
                <a:spcPts val="0"/>
              </a:spcBef>
              <a:buNone/>
            </a:pPr>
            <a:endParaRPr lang="en-GB" sz="2400" dirty="0">
              <a:solidFill>
                <a:srgbClr val="0070C0"/>
              </a:solidFill>
            </a:endParaRPr>
          </a:p>
          <a:p>
            <a:pPr marL="0" indent="0">
              <a:lnSpc>
                <a:spcPct val="100000"/>
              </a:lnSpc>
              <a:spcBef>
                <a:spcPts val="0"/>
              </a:spcBef>
              <a:buNone/>
            </a:pPr>
            <a:endParaRPr lang="en-GB" sz="2400" dirty="0">
              <a:solidFill>
                <a:srgbClr val="0070C0"/>
              </a:solidFill>
            </a:endParaRPr>
          </a:p>
          <a:p>
            <a:pPr marL="0" indent="0">
              <a:lnSpc>
                <a:spcPct val="100000"/>
              </a:lnSpc>
              <a:spcBef>
                <a:spcPts val="0"/>
              </a:spcBef>
              <a:buNone/>
            </a:pPr>
            <a:endParaRPr lang="en-GB" sz="2400" dirty="0">
              <a:solidFill>
                <a:srgbClr val="0070C0"/>
              </a:solidFill>
            </a:endParaRPr>
          </a:p>
          <a:p>
            <a:pPr marL="0" indent="0">
              <a:lnSpc>
                <a:spcPct val="100000"/>
              </a:lnSpc>
              <a:spcBef>
                <a:spcPts val="0"/>
              </a:spcBef>
              <a:buNone/>
            </a:pPr>
            <a:endParaRPr lang="en-GB" sz="2400" dirty="0">
              <a:solidFill>
                <a:srgbClr val="0070C0"/>
              </a:solidFill>
            </a:endParaRPr>
          </a:p>
          <a:p>
            <a:pPr marL="0" indent="0">
              <a:lnSpc>
                <a:spcPct val="100000"/>
              </a:lnSpc>
              <a:spcBef>
                <a:spcPts val="0"/>
              </a:spcBef>
              <a:buNone/>
            </a:pPr>
            <a:endParaRPr lang="en-GB" sz="2400" dirty="0">
              <a:solidFill>
                <a:srgbClr val="0070C0"/>
              </a:solidFill>
            </a:endParaRPr>
          </a:p>
          <a:p>
            <a:pPr marL="0" indent="0">
              <a:lnSpc>
                <a:spcPct val="100000"/>
              </a:lnSpc>
              <a:spcBef>
                <a:spcPts val="0"/>
              </a:spcBef>
              <a:buNone/>
            </a:pPr>
            <a:endParaRPr lang="en-GB" sz="2400" dirty="0">
              <a:solidFill>
                <a:srgbClr val="0070C0"/>
              </a:solidFill>
            </a:endParaRPr>
          </a:p>
          <a:p>
            <a:pPr marL="0" indent="0">
              <a:buNone/>
            </a:pPr>
            <a:endParaRPr lang="en-GB" dirty="0">
              <a:solidFill>
                <a:schemeClr val="accent5">
                  <a:lumMod val="50000"/>
                </a:schemeClr>
              </a:solidFill>
            </a:endParaRPr>
          </a:p>
        </p:txBody>
      </p:sp>
      <p:pic>
        <p:nvPicPr>
          <p:cNvPr id="5" name="Picture 4" descr="A brick house with a driveway&#10;&#10;AI-generated content may be incorrect.">
            <a:extLst>
              <a:ext uri="{FF2B5EF4-FFF2-40B4-BE49-F238E27FC236}">
                <a16:creationId xmlns:a16="http://schemas.microsoft.com/office/drawing/2014/main" id="{1B319343-B231-C18E-5C94-540724CD5A08}"/>
              </a:ext>
            </a:extLst>
          </p:cNvPr>
          <p:cNvPicPr>
            <a:picLocks noChangeAspect="1"/>
          </p:cNvPicPr>
          <p:nvPr/>
        </p:nvPicPr>
        <p:blipFill>
          <a:blip r:embed="rId3">
            <a:extLst>
              <a:ext uri="{28A0092B-C50C-407E-A947-70E740481C1C}">
                <a14:useLocalDpi xmlns:a14="http://schemas.microsoft.com/office/drawing/2010/main" val="0"/>
              </a:ext>
            </a:extLst>
          </a:blip>
          <a:srcRect l="3266" t="3511" r="20380" b="10517"/>
          <a:stretch>
            <a:fillRect/>
          </a:stretch>
        </p:blipFill>
        <p:spPr>
          <a:xfrm>
            <a:off x="6241928" y="1967345"/>
            <a:ext cx="4962236" cy="3850011"/>
          </a:xfrm>
          <a:prstGeom prst="rect">
            <a:avLst/>
          </a:prstGeom>
          <a:ln w="19050">
            <a:solidFill>
              <a:schemeClr val="tx1"/>
            </a:solidFill>
          </a:ln>
        </p:spPr>
      </p:pic>
      <p:graphicFrame>
        <p:nvGraphicFramePr>
          <p:cNvPr id="4" name="Object 3">
            <a:extLst>
              <a:ext uri="{FF2B5EF4-FFF2-40B4-BE49-F238E27FC236}">
                <a16:creationId xmlns:a16="http://schemas.microsoft.com/office/drawing/2014/main" id="{638A025C-88CD-7B4D-452C-C257470EC37C}"/>
              </a:ext>
            </a:extLst>
          </p:cNvPr>
          <p:cNvGraphicFramePr>
            <a:graphicFrameLocks noChangeAspect="1"/>
          </p:cNvGraphicFramePr>
          <p:nvPr>
            <p:extLst>
              <p:ext uri="{D42A27DB-BD31-4B8C-83A1-F6EECF244321}">
                <p14:modId xmlns:p14="http://schemas.microsoft.com/office/powerpoint/2010/main" val="4057241844"/>
              </p:ext>
            </p:extLst>
          </p:nvPr>
        </p:nvGraphicFramePr>
        <p:xfrm>
          <a:off x="914397" y="336653"/>
          <a:ext cx="1189926" cy="1326327"/>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914397" y="336653"/>
                        <a:ext cx="1189926" cy="1326327"/>
                      </a:xfrm>
                      <a:prstGeom prst="rect">
                        <a:avLst/>
                      </a:prstGeom>
                    </p:spPr>
                  </p:pic>
                </p:oleObj>
              </mc:Fallback>
            </mc:AlternateContent>
          </a:graphicData>
        </a:graphic>
      </p:graphicFrame>
    </p:spTree>
    <p:extLst>
      <p:ext uri="{BB962C8B-B14F-4D97-AF65-F5344CB8AC3E}">
        <p14:creationId xmlns:p14="http://schemas.microsoft.com/office/powerpoint/2010/main" val="1084362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210D6-C5BF-3D27-29C1-7F66A5C6F2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9C0D3-5A40-2D39-9B5A-79904894785A}"/>
              </a:ext>
            </a:extLst>
          </p:cNvPr>
          <p:cNvSpPr>
            <a:spLocks noGrp="1"/>
          </p:cNvSpPr>
          <p:nvPr>
            <p:ph type="title"/>
          </p:nvPr>
        </p:nvSpPr>
        <p:spPr>
          <a:ln w="28575">
            <a:solidFill>
              <a:srgbClr val="C00000"/>
            </a:solidFill>
          </a:ln>
        </p:spPr>
        <p:txBody>
          <a:bodyPr/>
          <a:lstStyle/>
          <a:p>
            <a:r>
              <a:rPr lang="en-GB" dirty="0">
                <a:solidFill>
                  <a:schemeClr val="accent5">
                    <a:lumMod val="50000"/>
                  </a:schemeClr>
                </a:solidFill>
              </a:rPr>
              <a:t>                                  </a:t>
            </a:r>
            <a:r>
              <a:rPr lang="en-GB" sz="4800" b="1" dirty="0">
                <a:solidFill>
                  <a:srgbClr val="0070C0"/>
                </a:solidFill>
              </a:rPr>
              <a:t>Mrs Carter’s Cottage</a:t>
            </a:r>
          </a:p>
        </p:txBody>
      </p:sp>
      <p:sp>
        <p:nvSpPr>
          <p:cNvPr id="3" name="Content Placeholder 2">
            <a:extLst>
              <a:ext uri="{FF2B5EF4-FFF2-40B4-BE49-F238E27FC236}">
                <a16:creationId xmlns:a16="http://schemas.microsoft.com/office/drawing/2014/main" id="{5745D726-DD96-763A-6A7E-628F4A883204}"/>
              </a:ext>
            </a:extLst>
          </p:cNvPr>
          <p:cNvSpPr>
            <a:spLocks noGrp="1"/>
          </p:cNvSpPr>
          <p:nvPr>
            <p:ph sz="half" idx="1"/>
          </p:nvPr>
        </p:nvSpPr>
        <p:spPr>
          <a:xfrm>
            <a:off x="838200" y="1825903"/>
            <a:ext cx="10494483" cy="4724821"/>
          </a:xfrm>
          <a:ln w="38100">
            <a:solidFill>
              <a:schemeClr val="accent2">
                <a:lumMod val="75000"/>
              </a:schemeClr>
            </a:solidFill>
          </a:ln>
        </p:spPr>
        <p:txBody>
          <a:bodyPr>
            <a:normAutofit fontScale="55000" lnSpcReduction="20000"/>
          </a:bodyPr>
          <a:lstStyle/>
          <a:p>
            <a:pPr marL="0" indent="0">
              <a:spcBef>
                <a:spcPts val="0"/>
              </a:spcBef>
              <a:buNone/>
            </a:pPr>
            <a:r>
              <a:rPr lang="en-GB" sz="5100" b="1" dirty="0">
                <a:solidFill>
                  <a:srgbClr val="0070C0"/>
                </a:solidFill>
              </a:rPr>
              <a:t>House Folder No: 13</a:t>
            </a:r>
          </a:p>
          <a:p>
            <a:pPr marL="0" indent="0">
              <a:spcBef>
                <a:spcPts val="0"/>
              </a:spcBef>
              <a:buNone/>
            </a:pPr>
            <a:r>
              <a:rPr lang="en-GB" sz="5100" b="1" dirty="0">
                <a:solidFill>
                  <a:schemeClr val="accent2">
                    <a:lumMod val="75000"/>
                  </a:schemeClr>
                </a:solidFill>
              </a:rPr>
              <a:t>MRS CARTER’S</a:t>
            </a:r>
          </a:p>
          <a:p>
            <a:pPr marL="0" indent="0">
              <a:spcBef>
                <a:spcPts val="0"/>
              </a:spcBef>
              <a:buNone/>
            </a:pPr>
            <a:r>
              <a:rPr lang="en-GB" sz="5100" b="1" dirty="0">
                <a:solidFill>
                  <a:schemeClr val="accent2">
                    <a:lumMod val="75000"/>
                  </a:schemeClr>
                </a:solidFill>
              </a:rPr>
              <a:t>COTTAGE.</a:t>
            </a:r>
          </a:p>
          <a:p>
            <a:pPr marL="0" indent="0">
              <a:lnSpc>
                <a:spcPct val="120000"/>
              </a:lnSpc>
              <a:spcBef>
                <a:spcPts val="0"/>
              </a:spcBef>
              <a:buNone/>
            </a:pPr>
            <a:r>
              <a:rPr lang="en-GB" sz="5100" dirty="0">
                <a:solidFill>
                  <a:srgbClr val="0070C0"/>
                </a:solidFill>
              </a:rPr>
              <a:t>This lovely old cottage </a:t>
            </a:r>
          </a:p>
          <a:p>
            <a:pPr marL="0" indent="0">
              <a:lnSpc>
                <a:spcPct val="120000"/>
              </a:lnSpc>
              <a:spcBef>
                <a:spcPts val="0"/>
              </a:spcBef>
              <a:buNone/>
            </a:pPr>
            <a:r>
              <a:rPr lang="en-GB" sz="5100" dirty="0">
                <a:solidFill>
                  <a:srgbClr val="0070C0"/>
                </a:solidFill>
              </a:rPr>
              <a:t>fell into disrepair </a:t>
            </a:r>
          </a:p>
          <a:p>
            <a:pPr marL="0" indent="0">
              <a:lnSpc>
                <a:spcPct val="120000"/>
              </a:lnSpc>
              <a:spcBef>
                <a:spcPts val="0"/>
              </a:spcBef>
              <a:buNone/>
            </a:pPr>
            <a:r>
              <a:rPr lang="en-GB" sz="5100" dirty="0">
                <a:solidFill>
                  <a:srgbClr val="0070C0"/>
                </a:solidFill>
              </a:rPr>
              <a:t>and had to be </a:t>
            </a:r>
          </a:p>
          <a:p>
            <a:pPr marL="0" indent="0">
              <a:lnSpc>
                <a:spcPct val="120000"/>
              </a:lnSpc>
              <a:spcBef>
                <a:spcPts val="0"/>
              </a:spcBef>
              <a:buNone/>
            </a:pPr>
            <a:r>
              <a:rPr lang="en-GB" sz="5100" dirty="0">
                <a:solidFill>
                  <a:srgbClr val="0070C0"/>
                </a:solidFill>
              </a:rPr>
              <a:t>demolished.</a:t>
            </a:r>
          </a:p>
          <a:p>
            <a:pPr marL="0" indent="0">
              <a:lnSpc>
                <a:spcPct val="120000"/>
              </a:lnSpc>
              <a:spcBef>
                <a:spcPts val="0"/>
              </a:spcBef>
              <a:buNone/>
            </a:pPr>
            <a:r>
              <a:rPr lang="en-GB" sz="5100" dirty="0">
                <a:solidFill>
                  <a:srgbClr val="0070C0"/>
                </a:solidFill>
              </a:rPr>
              <a:t>There is now a new </a:t>
            </a:r>
          </a:p>
          <a:p>
            <a:pPr marL="0" indent="0">
              <a:lnSpc>
                <a:spcPct val="120000"/>
              </a:lnSpc>
              <a:spcBef>
                <a:spcPts val="0"/>
              </a:spcBef>
              <a:buNone/>
            </a:pPr>
            <a:r>
              <a:rPr lang="en-GB" sz="5100" dirty="0">
                <a:solidFill>
                  <a:srgbClr val="0070C0"/>
                </a:solidFill>
              </a:rPr>
              <a:t>house on the site.</a:t>
            </a:r>
          </a:p>
          <a:p>
            <a:pPr marL="0" indent="0">
              <a:lnSpc>
                <a:spcPct val="100000"/>
              </a:lnSpc>
              <a:spcBef>
                <a:spcPts val="0"/>
              </a:spcBef>
              <a:buNone/>
            </a:pPr>
            <a:endParaRPr lang="en-GB" sz="3000" dirty="0">
              <a:solidFill>
                <a:srgbClr val="0070C0"/>
              </a:solidFill>
            </a:endParaRPr>
          </a:p>
          <a:p>
            <a:pPr marL="0" indent="0">
              <a:lnSpc>
                <a:spcPct val="100000"/>
              </a:lnSpc>
              <a:spcBef>
                <a:spcPts val="0"/>
              </a:spcBef>
              <a:buNone/>
            </a:pPr>
            <a:endParaRPr lang="en-GB" sz="4400" dirty="0">
              <a:solidFill>
                <a:srgbClr val="68A042"/>
              </a:solidFill>
            </a:endParaRPr>
          </a:p>
          <a:p>
            <a:pPr marL="0" indent="0">
              <a:lnSpc>
                <a:spcPct val="100000"/>
              </a:lnSpc>
              <a:spcBef>
                <a:spcPts val="0"/>
              </a:spcBef>
              <a:buNone/>
            </a:pPr>
            <a:r>
              <a:rPr lang="en-GB" sz="4400" dirty="0">
                <a:solidFill>
                  <a:srgbClr val="00B050"/>
                </a:solidFill>
              </a:rPr>
              <a:t>Later we can find out where it used to be on an old map - somewhere in between Taylor’s Cottage and Endon Farm?  </a:t>
            </a:r>
          </a:p>
          <a:p>
            <a:pPr marL="0" indent="0">
              <a:buNone/>
            </a:pPr>
            <a:endParaRPr lang="en-GB" dirty="0">
              <a:solidFill>
                <a:schemeClr val="accent5">
                  <a:lumMod val="50000"/>
                </a:schemeClr>
              </a:solidFill>
            </a:endParaRPr>
          </a:p>
        </p:txBody>
      </p:sp>
      <p:sp>
        <p:nvSpPr>
          <p:cNvPr id="4" name="TextBox 3">
            <a:extLst>
              <a:ext uri="{FF2B5EF4-FFF2-40B4-BE49-F238E27FC236}">
                <a16:creationId xmlns:a16="http://schemas.microsoft.com/office/drawing/2014/main" id="{F83BCD2C-4D68-8845-F1C8-F0A5EF9B9FDC}"/>
              </a:ext>
            </a:extLst>
          </p:cNvPr>
          <p:cNvSpPr txBox="1"/>
          <p:nvPr/>
        </p:nvSpPr>
        <p:spPr>
          <a:xfrm>
            <a:off x="5547749" y="2035834"/>
            <a:ext cx="5308993" cy="3107601"/>
          </a:xfrm>
          <a:prstGeom prst="rect">
            <a:avLst/>
          </a:prstGeom>
          <a:noFill/>
        </p:spPr>
        <p:txBody>
          <a:bodyPr wrap="square" rtlCol="0">
            <a:spAutoFit/>
          </a:bodyPr>
          <a:lstStyle/>
          <a:p>
            <a:endParaRPr lang="en-GB" dirty="0"/>
          </a:p>
        </p:txBody>
      </p:sp>
      <p:pic>
        <p:nvPicPr>
          <p:cNvPr id="5" name="Picture 4" descr="A house with a fence and a path&#10;&#10;Description automatically generated">
            <a:extLst>
              <a:ext uri="{FF2B5EF4-FFF2-40B4-BE49-F238E27FC236}">
                <a16:creationId xmlns:a16="http://schemas.microsoft.com/office/drawing/2014/main" id="{F4667BCE-00E0-B38C-0DD5-A0DB19EBA6D5}"/>
              </a:ext>
            </a:extLst>
          </p:cNvPr>
          <p:cNvPicPr>
            <a:picLocks noChangeAspect="1"/>
          </p:cNvPicPr>
          <p:nvPr/>
        </p:nvPicPr>
        <p:blipFill>
          <a:blip r:embed="rId2"/>
          <a:srcRect l="2685" t="26206" b="19534"/>
          <a:stretch>
            <a:fillRect/>
          </a:stretch>
        </p:blipFill>
        <p:spPr>
          <a:xfrm>
            <a:off x="4498108" y="1920598"/>
            <a:ext cx="6548582" cy="3780667"/>
          </a:xfrm>
          <a:prstGeom prst="rect">
            <a:avLst/>
          </a:prstGeom>
          <a:ln w="19050">
            <a:solidFill>
              <a:schemeClr val="tx1"/>
            </a:solidFill>
          </a:ln>
        </p:spPr>
      </p:pic>
      <p:graphicFrame>
        <p:nvGraphicFramePr>
          <p:cNvPr id="6" name="Object 5">
            <a:extLst>
              <a:ext uri="{FF2B5EF4-FFF2-40B4-BE49-F238E27FC236}">
                <a16:creationId xmlns:a16="http://schemas.microsoft.com/office/drawing/2014/main" id="{808191F8-AA7D-77AA-8FB3-471713400D67}"/>
              </a:ext>
            </a:extLst>
          </p:cNvPr>
          <p:cNvGraphicFramePr>
            <a:graphicFrameLocks noChangeAspect="1"/>
          </p:cNvGraphicFramePr>
          <p:nvPr>
            <p:extLst>
              <p:ext uri="{D42A27DB-BD31-4B8C-83A1-F6EECF244321}">
                <p14:modId xmlns:p14="http://schemas.microsoft.com/office/powerpoint/2010/main" val="4060202944"/>
              </p:ext>
            </p:extLst>
          </p:nvPr>
        </p:nvGraphicFramePr>
        <p:xfrm>
          <a:off x="886689" y="401305"/>
          <a:ext cx="1136075" cy="1266303"/>
        </p:xfrm>
        <a:graphic>
          <a:graphicData uri="http://schemas.openxmlformats.org/presentationml/2006/ole">
            <mc:AlternateContent xmlns:mc="http://schemas.openxmlformats.org/markup-compatibility/2006">
              <mc:Choice xmlns:v="urn:schemas-microsoft-com:vml" Requires="v">
                <p:oleObj r:id="rId3" imgW="2105535" imgH="2346465" progId="">
                  <p:embed/>
                </p:oleObj>
              </mc:Choice>
              <mc:Fallback>
                <p:oleObj r:id="rId3"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4"/>
                      <a:stretch>
                        <a:fillRect/>
                      </a:stretch>
                    </p:blipFill>
                    <p:spPr>
                      <a:xfrm>
                        <a:off x="886689" y="401305"/>
                        <a:ext cx="1136075" cy="1266303"/>
                      </a:xfrm>
                      <a:prstGeom prst="rect">
                        <a:avLst/>
                      </a:prstGeom>
                    </p:spPr>
                  </p:pic>
                </p:oleObj>
              </mc:Fallback>
            </mc:AlternateContent>
          </a:graphicData>
        </a:graphic>
      </p:graphicFrame>
    </p:spTree>
    <p:extLst>
      <p:ext uri="{BB962C8B-B14F-4D97-AF65-F5344CB8AC3E}">
        <p14:creationId xmlns:p14="http://schemas.microsoft.com/office/powerpoint/2010/main" val="4104117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95826-8A2D-7767-EEF0-3FF8DF5EF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DB1E4-2F90-14D6-97BF-724BE510A0E4}"/>
              </a:ext>
            </a:extLst>
          </p:cNvPr>
          <p:cNvSpPr>
            <a:spLocks noGrp="1"/>
          </p:cNvSpPr>
          <p:nvPr>
            <p:ph type="title"/>
          </p:nvPr>
        </p:nvSpPr>
        <p:spPr>
          <a:ln w="28575">
            <a:solidFill>
              <a:srgbClr val="C00000"/>
            </a:solidFill>
          </a:ln>
        </p:spPr>
        <p:txBody>
          <a:bodyPr/>
          <a:lstStyle/>
          <a:p>
            <a:r>
              <a:rPr lang="en-GB" dirty="0">
                <a:solidFill>
                  <a:schemeClr val="accent5">
                    <a:lumMod val="50000"/>
                  </a:schemeClr>
                </a:solidFill>
              </a:rPr>
              <a:t>                                           </a:t>
            </a:r>
            <a:r>
              <a:rPr lang="en-GB" sz="4800" b="1" dirty="0">
                <a:solidFill>
                  <a:srgbClr val="0070C0"/>
                </a:solidFill>
              </a:rPr>
              <a:t>Taylor’s Cottage</a:t>
            </a:r>
          </a:p>
        </p:txBody>
      </p:sp>
      <p:sp>
        <p:nvSpPr>
          <p:cNvPr id="3" name="Content Placeholder 2">
            <a:extLst>
              <a:ext uri="{FF2B5EF4-FFF2-40B4-BE49-F238E27FC236}">
                <a16:creationId xmlns:a16="http://schemas.microsoft.com/office/drawing/2014/main" id="{B4B03762-451A-8DFA-8A1B-1099EAD74376}"/>
              </a:ext>
            </a:extLst>
          </p:cNvPr>
          <p:cNvSpPr>
            <a:spLocks noGrp="1"/>
          </p:cNvSpPr>
          <p:nvPr>
            <p:ph sz="half" idx="1"/>
          </p:nvPr>
        </p:nvSpPr>
        <p:spPr>
          <a:xfrm>
            <a:off x="859317" y="1768054"/>
            <a:ext cx="10494483" cy="4954731"/>
          </a:xfrm>
          <a:ln w="38100">
            <a:solidFill>
              <a:schemeClr val="accent2">
                <a:lumMod val="75000"/>
              </a:schemeClr>
            </a:solidFill>
          </a:ln>
        </p:spPr>
        <p:txBody>
          <a:bodyPr>
            <a:normAutofit fontScale="25000" lnSpcReduction="20000"/>
          </a:bodyPr>
          <a:lstStyle/>
          <a:p>
            <a:pPr marL="0" indent="0">
              <a:spcBef>
                <a:spcPts val="0"/>
              </a:spcBef>
              <a:buNone/>
            </a:pPr>
            <a:r>
              <a:rPr lang="en-GB" sz="12800" b="1" dirty="0">
                <a:solidFill>
                  <a:srgbClr val="0070C0"/>
                </a:solidFill>
              </a:rPr>
              <a:t>House Folder No: 14</a:t>
            </a:r>
          </a:p>
          <a:p>
            <a:pPr marL="0" indent="0">
              <a:spcBef>
                <a:spcPts val="0"/>
              </a:spcBef>
              <a:buNone/>
            </a:pPr>
            <a:r>
              <a:rPr lang="en-GB" sz="12800" b="1" dirty="0">
                <a:solidFill>
                  <a:schemeClr val="accent2">
                    <a:lumMod val="75000"/>
                  </a:schemeClr>
                </a:solidFill>
              </a:rPr>
              <a:t>TAYLOR’S COTTAGE</a:t>
            </a:r>
          </a:p>
          <a:p>
            <a:pPr marL="0" indent="0">
              <a:lnSpc>
                <a:spcPct val="120000"/>
              </a:lnSpc>
              <a:spcBef>
                <a:spcPts val="0"/>
              </a:spcBef>
              <a:buNone/>
            </a:pPr>
            <a:r>
              <a:rPr lang="en-GB" sz="11200" dirty="0">
                <a:solidFill>
                  <a:srgbClr val="0070C0"/>
                </a:solidFill>
              </a:rPr>
              <a:t>Originally this was a tiny</a:t>
            </a:r>
          </a:p>
          <a:p>
            <a:pPr marL="0" indent="0">
              <a:lnSpc>
                <a:spcPct val="120000"/>
              </a:lnSpc>
              <a:spcBef>
                <a:spcPts val="0"/>
              </a:spcBef>
              <a:buNone/>
            </a:pPr>
            <a:r>
              <a:rPr lang="en-GB" sz="11200" dirty="0">
                <a:solidFill>
                  <a:srgbClr val="0070C0"/>
                </a:solidFill>
              </a:rPr>
              <a:t>cottage with just one or two </a:t>
            </a:r>
          </a:p>
          <a:p>
            <a:pPr marL="0" indent="0">
              <a:lnSpc>
                <a:spcPct val="120000"/>
              </a:lnSpc>
              <a:spcBef>
                <a:spcPts val="0"/>
              </a:spcBef>
              <a:buNone/>
            </a:pPr>
            <a:r>
              <a:rPr lang="en-GB" sz="11200" dirty="0">
                <a:solidFill>
                  <a:srgbClr val="0070C0"/>
                </a:solidFill>
              </a:rPr>
              <a:t>rooms downstairs and one</a:t>
            </a:r>
          </a:p>
          <a:p>
            <a:pPr marL="0" indent="0">
              <a:lnSpc>
                <a:spcPct val="120000"/>
              </a:lnSpc>
              <a:spcBef>
                <a:spcPts val="0"/>
              </a:spcBef>
              <a:buNone/>
            </a:pPr>
            <a:r>
              <a:rPr lang="en-GB" sz="11200" dirty="0">
                <a:solidFill>
                  <a:srgbClr val="0070C0"/>
                </a:solidFill>
              </a:rPr>
              <a:t>bedroom with another </a:t>
            </a:r>
          </a:p>
          <a:p>
            <a:pPr marL="0" indent="0">
              <a:lnSpc>
                <a:spcPct val="120000"/>
              </a:lnSpc>
              <a:spcBef>
                <a:spcPts val="0"/>
              </a:spcBef>
              <a:buNone/>
            </a:pPr>
            <a:r>
              <a:rPr lang="en-GB" sz="11200" dirty="0">
                <a:solidFill>
                  <a:srgbClr val="0070C0"/>
                </a:solidFill>
              </a:rPr>
              <a:t>small bedroom on the landing.</a:t>
            </a:r>
            <a:endParaRPr lang="en-GB" sz="11200" b="1" dirty="0">
              <a:solidFill>
                <a:srgbClr val="00B050"/>
              </a:solidFill>
            </a:endParaRPr>
          </a:p>
          <a:p>
            <a:pPr marL="0" indent="0">
              <a:lnSpc>
                <a:spcPct val="120000"/>
              </a:lnSpc>
              <a:spcBef>
                <a:spcPts val="0"/>
              </a:spcBef>
              <a:buNone/>
            </a:pPr>
            <a:r>
              <a:rPr lang="en-GB" sz="11200" dirty="0">
                <a:solidFill>
                  <a:srgbClr val="0070C0"/>
                </a:solidFill>
              </a:rPr>
              <a:t>Notice the village street in</a:t>
            </a:r>
          </a:p>
          <a:p>
            <a:pPr marL="0" indent="0">
              <a:lnSpc>
                <a:spcPct val="120000"/>
              </a:lnSpc>
              <a:spcBef>
                <a:spcPts val="0"/>
              </a:spcBef>
              <a:buNone/>
            </a:pPr>
            <a:r>
              <a:rPr lang="en-GB" sz="11200" dirty="0">
                <a:solidFill>
                  <a:srgbClr val="0070C0"/>
                </a:solidFill>
              </a:rPr>
              <a:t>front of the cottage, it is just a</a:t>
            </a:r>
          </a:p>
          <a:p>
            <a:pPr marL="0" indent="0">
              <a:lnSpc>
                <a:spcPct val="120000"/>
              </a:lnSpc>
              <a:spcBef>
                <a:spcPts val="0"/>
              </a:spcBef>
              <a:buNone/>
            </a:pPr>
            <a:r>
              <a:rPr lang="en-GB" sz="11200" dirty="0">
                <a:solidFill>
                  <a:srgbClr val="0070C0"/>
                </a:solidFill>
              </a:rPr>
              <a:t>muddy track.</a:t>
            </a:r>
            <a:endParaRPr lang="en-GB" sz="7000" dirty="0">
              <a:solidFill>
                <a:srgbClr val="0070C0"/>
              </a:solidFill>
            </a:endParaRPr>
          </a:p>
          <a:p>
            <a:pPr marL="0" indent="0">
              <a:spcBef>
                <a:spcPts val="0"/>
              </a:spcBef>
              <a:buNone/>
            </a:pPr>
            <a:endParaRPr lang="en-GB" dirty="0">
              <a:solidFill>
                <a:srgbClr val="0070C0"/>
              </a:solidFill>
            </a:endParaRPr>
          </a:p>
          <a:p>
            <a:pPr marL="0" indent="0">
              <a:spcBef>
                <a:spcPts val="0"/>
              </a:spcBef>
              <a:buNone/>
            </a:pPr>
            <a:endParaRPr lang="en-GB" sz="11200" dirty="0">
              <a:solidFill>
                <a:srgbClr val="68A042"/>
              </a:solidFill>
            </a:endParaRPr>
          </a:p>
          <a:p>
            <a:pPr marL="0" indent="0">
              <a:spcBef>
                <a:spcPts val="0"/>
              </a:spcBef>
              <a:buNone/>
            </a:pPr>
            <a:r>
              <a:rPr lang="en-GB" sz="11200" dirty="0">
                <a:solidFill>
                  <a:srgbClr val="00B050"/>
                </a:solidFill>
              </a:rPr>
              <a:t>See if you can work out which is the oldest part of the cottage.</a:t>
            </a:r>
          </a:p>
        </p:txBody>
      </p:sp>
      <p:sp>
        <p:nvSpPr>
          <p:cNvPr id="4" name="TextBox 3">
            <a:extLst>
              <a:ext uri="{FF2B5EF4-FFF2-40B4-BE49-F238E27FC236}">
                <a16:creationId xmlns:a16="http://schemas.microsoft.com/office/drawing/2014/main" id="{D1F8C353-7488-2B4A-7478-4B7B22C29FCE}"/>
              </a:ext>
            </a:extLst>
          </p:cNvPr>
          <p:cNvSpPr txBox="1"/>
          <p:nvPr/>
        </p:nvSpPr>
        <p:spPr>
          <a:xfrm>
            <a:off x="6179127" y="1920598"/>
            <a:ext cx="5050024" cy="3769002"/>
          </a:xfrm>
          <a:prstGeom prst="rect">
            <a:avLst/>
          </a:prstGeom>
          <a:noFill/>
        </p:spPr>
        <p:txBody>
          <a:bodyPr wrap="square" rtlCol="0">
            <a:spAutoFit/>
          </a:bodyPr>
          <a:lstStyle/>
          <a:p>
            <a:endParaRPr lang="en-GB" dirty="0"/>
          </a:p>
        </p:txBody>
      </p:sp>
      <p:pic>
        <p:nvPicPr>
          <p:cNvPr id="10" name="Picture 9" descr="A house with a fence and bushes&#10;&#10;AI-generated content may be incorrect.">
            <a:extLst>
              <a:ext uri="{FF2B5EF4-FFF2-40B4-BE49-F238E27FC236}">
                <a16:creationId xmlns:a16="http://schemas.microsoft.com/office/drawing/2014/main" id="{9F4D6637-A3F7-F9A7-474F-A76FDAC0F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964" y="1920598"/>
            <a:ext cx="5228356" cy="4013217"/>
          </a:xfrm>
          <a:prstGeom prst="rect">
            <a:avLst/>
          </a:prstGeom>
          <a:ln w="19050">
            <a:solidFill>
              <a:schemeClr val="tx1"/>
            </a:solidFill>
          </a:ln>
        </p:spPr>
      </p:pic>
      <p:graphicFrame>
        <p:nvGraphicFramePr>
          <p:cNvPr id="5" name="Object 4">
            <a:extLst>
              <a:ext uri="{FF2B5EF4-FFF2-40B4-BE49-F238E27FC236}">
                <a16:creationId xmlns:a16="http://schemas.microsoft.com/office/drawing/2014/main" id="{908DAB53-93A2-561A-E2B9-D1173A08CC7C}"/>
              </a:ext>
            </a:extLst>
          </p:cNvPr>
          <p:cNvGraphicFramePr>
            <a:graphicFrameLocks noChangeAspect="1"/>
          </p:cNvGraphicFramePr>
          <p:nvPr>
            <p:extLst>
              <p:ext uri="{D42A27DB-BD31-4B8C-83A1-F6EECF244321}">
                <p14:modId xmlns:p14="http://schemas.microsoft.com/office/powerpoint/2010/main" val="1032347347"/>
              </p:ext>
            </p:extLst>
          </p:nvPr>
        </p:nvGraphicFramePr>
        <p:xfrm>
          <a:off x="951345" y="419726"/>
          <a:ext cx="1123682" cy="1252490"/>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951345" y="419726"/>
                        <a:ext cx="1123682" cy="1252490"/>
                      </a:xfrm>
                      <a:prstGeom prst="rect">
                        <a:avLst/>
                      </a:prstGeom>
                    </p:spPr>
                  </p:pic>
                </p:oleObj>
              </mc:Fallback>
            </mc:AlternateContent>
          </a:graphicData>
        </a:graphic>
      </p:graphicFrame>
    </p:spTree>
    <p:extLst>
      <p:ext uri="{BB962C8B-B14F-4D97-AF65-F5344CB8AC3E}">
        <p14:creationId xmlns:p14="http://schemas.microsoft.com/office/powerpoint/2010/main" val="3816323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A962B-4C31-B806-30C0-285C2FBB1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61F5E-5F38-EBAE-40DF-96F6D4D835AB}"/>
              </a:ext>
            </a:extLst>
          </p:cNvPr>
          <p:cNvSpPr>
            <a:spLocks noGrp="1"/>
          </p:cNvSpPr>
          <p:nvPr>
            <p:ph type="title"/>
          </p:nvPr>
        </p:nvSpPr>
        <p:spPr>
          <a:xfrm>
            <a:off x="369651" y="365125"/>
            <a:ext cx="11459183" cy="1325563"/>
          </a:xfrm>
          <a:ln w="28575">
            <a:solidFill>
              <a:srgbClr val="C00000"/>
            </a:solidFill>
          </a:ln>
        </p:spPr>
        <p:txBody>
          <a:bodyPr/>
          <a:lstStyle/>
          <a:p>
            <a:r>
              <a:rPr lang="en-GB" dirty="0">
                <a:solidFill>
                  <a:schemeClr val="accent5">
                    <a:lumMod val="50000"/>
                  </a:schemeClr>
                </a:solidFill>
              </a:rPr>
              <a:t>                                              </a:t>
            </a:r>
            <a:r>
              <a:rPr lang="en-GB" sz="4800" b="1" dirty="0">
                <a:solidFill>
                  <a:srgbClr val="0070C0"/>
                </a:solidFill>
              </a:rPr>
              <a:t>Old Oak Cottage</a:t>
            </a:r>
          </a:p>
        </p:txBody>
      </p:sp>
      <p:sp>
        <p:nvSpPr>
          <p:cNvPr id="3" name="Content Placeholder 2">
            <a:extLst>
              <a:ext uri="{FF2B5EF4-FFF2-40B4-BE49-F238E27FC236}">
                <a16:creationId xmlns:a16="http://schemas.microsoft.com/office/drawing/2014/main" id="{D3F85819-1FBC-965F-3229-C6EA349C0C52}"/>
              </a:ext>
            </a:extLst>
          </p:cNvPr>
          <p:cNvSpPr>
            <a:spLocks noGrp="1"/>
          </p:cNvSpPr>
          <p:nvPr>
            <p:ph sz="half" idx="1"/>
          </p:nvPr>
        </p:nvSpPr>
        <p:spPr>
          <a:xfrm>
            <a:off x="366408" y="1766280"/>
            <a:ext cx="11459183" cy="4956505"/>
          </a:xfrm>
          <a:ln w="38100">
            <a:solidFill>
              <a:schemeClr val="accent2">
                <a:lumMod val="75000"/>
              </a:schemeClr>
            </a:solidFill>
          </a:ln>
        </p:spPr>
        <p:txBody>
          <a:bodyPr>
            <a:normAutofit fontScale="25000" lnSpcReduction="20000"/>
          </a:bodyPr>
          <a:lstStyle/>
          <a:p>
            <a:pPr marL="0" indent="0">
              <a:lnSpc>
                <a:spcPct val="100000"/>
              </a:lnSpc>
              <a:spcBef>
                <a:spcPts val="0"/>
              </a:spcBef>
              <a:buNone/>
            </a:pPr>
            <a:r>
              <a:rPr lang="en-GB" sz="12800" b="1" dirty="0">
                <a:solidFill>
                  <a:srgbClr val="0070C0"/>
                </a:solidFill>
              </a:rPr>
              <a:t>House Folder No: 15</a:t>
            </a:r>
          </a:p>
          <a:p>
            <a:pPr marL="0" indent="0">
              <a:lnSpc>
                <a:spcPct val="100000"/>
              </a:lnSpc>
              <a:spcBef>
                <a:spcPts val="0"/>
              </a:spcBef>
              <a:buNone/>
            </a:pPr>
            <a:r>
              <a:rPr lang="en-GB" sz="12800" b="1" dirty="0">
                <a:solidFill>
                  <a:schemeClr val="accent2">
                    <a:lumMod val="75000"/>
                  </a:schemeClr>
                </a:solidFill>
              </a:rPr>
              <a:t>OLD OAK COTTAGE</a:t>
            </a:r>
          </a:p>
          <a:p>
            <a:pPr marL="0" indent="0">
              <a:lnSpc>
                <a:spcPct val="120000"/>
              </a:lnSpc>
              <a:spcBef>
                <a:spcPts val="0"/>
              </a:spcBef>
              <a:buNone/>
            </a:pPr>
            <a:r>
              <a:rPr lang="en-GB" sz="11200" dirty="0">
                <a:solidFill>
                  <a:srgbClr val="0070C0"/>
                </a:solidFill>
              </a:rPr>
              <a:t>The Hall family lived in Wick for </a:t>
            </a:r>
          </a:p>
          <a:p>
            <a:pPr marL="0" indent="0">
              <a:lnSpc>
                <a:spcPct val="120000"/>
              </a:lnSpc>
              <a:spcBef>
                <a:spcPts val="0"/>
              </a:spcBef>
              <a:buNone/>
            </a:pPr>
            <a:r>
              <a:rPr lang="en-GB" sz="11200" dirty="0">
                <a:solidFill>
                  <a:srgbClr val="0070C0"/>
                </a:solidFill>
              </a:rPr>
              <a:t>hundreds of years.  Benjamin Hall </a:t>
            </a:r>
          </a:p>
          <a:p>
            <a:pPr marL="0" indent="0">
              <a:lnSpc>
                <a:spcPct val="120000"/>
              </a:lnSpc>
              <a:spcBef>
                <a:spcPts val="0"/>
              </a:spcBef>
              <a:buNone/>
            </a:pPr>
            <a:r>
              <a:rPr lang="en-GB" sz="11200" dirty="0">
                <a:solidFill>
                  <a:srgbClr val="0070C0"/>
                </a:solidFill>
              </a:rPr>
              <a:t>junior was registered in this</a:t>
            </a:r>
          </a:p>
          <a:p>
            <a:pPr marL="0" indent="0">
              <a:lnSpc>
                <a:spcPct val="120000"/>
              </a:lnSpc>
              <a:spcBef>
                <a:spcPts val="0"/>
              </a:spcBef>
              <a:buNone/>
            </a:pPr>
            <a:r>
              <a:rPr lang="en-GB" sz="11200" dirty="0">
                <a:solidFill>
                  <a:srgbClr val="0070C0"/>
                </a:solidFill>
              </a:rPr>
              <a:t>cottage on the Census of 1901 and</a:t>
            </a:r>
          </a:p>
          <a:p>
            <a:pPr marL="0" indent="0">
              <a:lnSpc>
                <a:spcPct val="120000"/>
              </a:lnSpc>
              <a:spcBef>
                <a:spcPts val="0"/>
              </a:spcBef>
              <a:buNone/>
            </a:pPr>
            <a:r>
              <a:rPr lang="en-GB" sz="11200" dirty="0">
                <a:solidFill>
                  <a:srgbClr val="0070C0"/>
                </a:solidFill>
              </a:rPr>
              <a:t>a Mr Dance also lived there as </a:t>
            </a:r>
          </a:p>
          <a:p>
            <a:pPr marL="0" indent="0">
              <a:lnSpc>
                <a:spcPct val="120000"/>
              </a:lnSpc>
              <a:spcBef>
                <a:spcPts val="0"/>
              </a:spcBef>
              <a:buNone/>
            </a:pPr>
            <a:r>
              <a:rPr lang="en-GB" sz="11200" dirty="0">
                <a:solidFill>
                  <a:srgbClr val="0070C0"/>
                </a:solidFill>
              </a:rPr>
              <a:t>a boarder, until he married and </a:t>
            </a:r>
          </a:p>
          <a:p>
            <a:pPr marL="0" indent="0">
              <a:lnSpc>
                <a:spcPct val="120000"/>
              </a:lnSpc>
              <a:spcBef>
                <a:spcPts val="0"/>
              </a:spcBef>
              <a:buNone/>
            </a:pPr>
            <a:r>
              <a:rPr lang="en-GB" sz="11200" dirty="0">
                <a:solidFill>
                  <a:srgbClr val="0070C0"/>
                </a:solidFill>
              </a:rPr>
              <a:t>had a family.</a:t>
            </a:r>
          </a:p>
          <a:p>
            <a:pPr marL="0" indent="0">
              <a:lnSpc>
                <a:spcPct val="120000"/>
              </a:lnSpc>
              <a:spcBef>
                <a:spcPts val="0"/>
              </a:spcBef>
              <a:buNone/>
            </a:pPr>
            <a:endParaRPr lang="en-GB" sz="9600" dirty="0">
              <a:solidFill>
                <a:srgbClr val="0070C0"/>
              </a:solidFill>
            </a:endParaRPr>
          </a:p>
          <a:p>
            <a:pPr marL="0" indent="0">
              <a:lnSpc>
                <a:spcPct val="100000"/>
              </a:lnSpc>
              <a:spcBef>
                <a:spcPts val="0"/>
              </a:spcBef>
              <a:buNone/>
            </a:pPr>
            <a:r>
              <a:rPr lang="en-GB" sz="9600" dirty="0">
                <a:solidFill>
                  <a:srgbClr val="00B050"/>
                </a:solidFill>
              </a:rPr>
              <a:t>Can you remember what this sort</a:t>
            </a:r>
          </a:p>
          <a:p>
            <a:pPr marL="0" indent="0">
              <a:lnSpc>
                <a:spcPct val="100000"/>
              </a:lnSpc>
              <a:spcBef>
                <a:spcPts val="0"/>
              </a:spcBef>
              <a:buNone/>
            </a:pPr>
            <a:r>
              <a:rPr lang="en-GB" sz="9600" dirty="0">
                <a:solidFill>
                  <a:srgbClr val="00B050"/>
                </a:solidFill>
              </a:rPr>
              <a:t>of square timber-framing is called?</a:t>
            </a:r>
          </a:p>
        </p:txBody>
      </p:sp>
      <p:pic>
        <p:nvPicPr>
          <p:cNvPr id="5" name="Picture 4" descr="A black and white photo of a house&#10;&#10;AI-generated content may be incorrect.">
            <a:extLst>
              <a:ext uri="{FF2B5EF4-FFF2-40B4-BE49-F238E27FC236}">
                <a16:creationId xmlns:a16="http://schemas.microsoft.com/office/drawing/2014/main" id="{3B7EE9B1-D1C3-11B7-6519-A6FA3D066420}"/>
              </a:ext>
            </a:extLst>
          </p:cNvPr>
          <p:cNvPicPr>
            <a:picLocks noChangeAspect="1"/>
          </p:cNvPicPr>
          <p:nvPr/>
        </p:nvPicPr>
        <p:blipFill>
          <a:blip r:embed="rId3">
            <a:extLst>
              <a:ext uri="{28A0092B-C50C-407E-A947-70E740481C1C}">
                <a14:useLocalDpi xmlns:a14="http://schemas.microsoft.com/office/drawing/2010/main" val="0"/>
              </a:ext>
            </a:extLst>
          </a:blip>
          <a:srcRect l="3650" t="6467" r="2518" b="4728"/>
          <a:stretch>
            <a:fillRect/>
          </a:stretch>
        </p:blipFill>
        <p:spPr>
          <a:xfrm>
            <a:off x="5791200" y="2105891"/>
            <a:ext cx="5726545" cy="3870036"/>
          </a:xfrm>
          <a:prstGeom prst="rect">
            <a:avLst/>
          </a:prstGeom>
          <a:ln w="19050">
            <a:solidFill>
              <a:schemeClr val="tx1"/>
            </a:solidFill>
          </a:ln>
        </p:spPr>
      </p:pic>
      <p:sp>
        <p:nvSpPr>
          <p:cNvPr id="4" name="TextBox 3">
            <a:extLst>
              <a:ext uri="{FF2B5EF4-FFF2-40B4-BE49-F238E27FC236}">
                <a16:creationId xmlns:a16="http://schemas.microsoft.com/office/drawing/2014/main" id="{9620B08D-65E0-0044-0452-59BA5865312B}"/>
              </a:ext>
            </a:extLst>
          </p:cNvPr>
          <p:cNvSpPr txBox="1"/>
          <p:nvPr/>
        </p:nvSpPr>
        <p:spPr>
          <a:xfrm>
            <a:off x="6216075" y="6181999"/>
            <a:ext cx="5426028" cy="400110"/>
          </a:xfrm>
          <a:prstGeom prst="rect">
            <a:avLst/>
          </a:prstGeom>
          <a:noFill/>
        </p:spPr>
        <p:txBody>
          <a:bodyPr wrap="square" rtlCol="0">
            <a:spAutoFit/>
          </a:bodyPr>
          <a:lstStyle/>
          <a:p>
            <a:r>
              <a:rPr lang="en-GB" sz="2000" dirty="0">
                <a:solidFill>
                  <a:srgbClr val="C00000"/>
                </a:solidFill>
              </a:rPr>
              <a:t>Notice the small windows and outside chimney</a:t>
            </a:r>
          </a:p>
        </p:txBody>
      </p:sp>
      <p:graphicFrame>
        <p:nvGraphicFramePr>
          <p:cNvPr id="6" name="Object 5">
            <a:extLst>
              <a:ext uri="{FF2B5EF4-FFF2-40B4-BE49-F238E27FC236}">
                <a16:creationId xmlns:a16="http://schemas.microsoft.com/office/drawing/2014/main" id="{D6500E0C-59FC-F4D8-1A59-9CC5C5F6AB89}"/>
              </a:ext>
            </a:extLst>
          </p:cNvPr>
          <p:cNvGraphicFramePr>
            <a:graphicFrameLocks noChangeAspect="1"/>
          </p:cNvGraphicFramePr>
          <p:nvPr>
            <p:extLst>
              <p:ext uri="{D42A27DB-BD31-4B8C-83A1-F6EECF244321}">
                <p14:modId xmlns:p14="http://schemas.microsoft.com/office/powerpoint/2010/main" val="618484252"/>
              </p:ext>
            </p:extLst>
          </p:nvPr>
        </p:nvGraphicFramePr>
        <p:xfrm>
          <a:off x="637309" y="392069"/>
          <a:ext cx="1154547" cy="1286892"/>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637309" y="392069"/>
                        <a:ext cx="1154547" cy="1286892"/>
                      </a:xfrm>
                      <a:prstGeom prst="rect">
                        <a:avLst/>
                      </a:prstGeom>
                    </p:spPr>
                  </p:pic>
                </p:oleObj>
              </mc:Fallback>
            </mc:AlternateContent>
          </a:graphicData>
        </a:graphic>
      </p:graphicFrame>
    </p:spTree>
    <p:extLst>
      <p:ext uri="{BB962C8B-B14F-4D97-AF65-F5344CB8AC3E}">
        <p14:creationId xmlns:p14="http://schemas.microsoft.com/office/powerpoint/2010/main" val="2344449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631FE-E18C-7C36-267F-30ED42F3D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FC7045-18BC-7BAE-BDD0-B232C33FE6B6}"/>
              </a:ext>
            </a:extLst>
          </p:cNvPr>
          <p:cNvSpPr>
            <a:spLocks noGrp="1"/>
          </p:cNvSpPr>
          <p:nvPr>
            <p:ph type="title"/>
          </p:nvPr>
        </p:nvSpPr>
        <p:spPr>
          <a:xfrm>
            <a:off x="369651" y="365125"/>
            <a:ext cx="11459183" cy="1325563"/>
          </a:xfrm>
          <a:ln w="28575">
            <a:solidFill>
              <a:srgbClr val="C00000"/>
            </a:solidFill>
          </a:ln>
        </p:spPr>
        <p:txBody>
          <a:bodyPr/>
          <a:lstStyle/>
          <a:p>
            <a:r>
              <a:rPr lang="en-GB" dirty="0">
                <a:solidFill>
                  <a:schemeClr val="accent5">
                    <a:lumMod val="50000"/>
                  </a:schemeClr>
                </a:solidFill>
              </a:rPr>
              <a:t>                                              </a:t>
            </a:r>
            <a:r>
              <a:rPr lang="en-GB" sz="4800" b="1" dirty="0">
                <a:solidFill>
                  <a:srgbClr val="0070C0"/>
                </a:solidFill>
              </a:rPr>
              <a:t>Orchard House</a:t>
            </a:r>
          </a:p>
        </p:txBody>
      </p:sp>
      <p:sp>
        <p:nvSpPr>
          <p:cNvPr id="3" name="Content Placeholder 2">
            <a:extLst>
              <a:ext uri="{FF2B5EF4-FFF2-40B4-BE49-F238E27FC236}">
                <a16:creationId xmlns:a16="http://schemas.microsoft.com/office/drawing/2014/main" id="{CBFEB1F2-7CD7-27A2-86D3-050689B8F757}"/>
              </a:ext>
            </a:extLst>
          </p:cNvPr>
          <p:cNvSpPr>
            <a:spLocks noGrp="1"/>
          </p:cNvSpPr>
          <p:nvPr>
            <p:ph sz="half" idx="1"/>
          </p:nvPr>
        </p:nvSpPr>
        <p:spPr>
          <a:xfrm>
            <a:off x="366408" y="1766280"/>
            <a:ext cx="11459183" cy="4956505"/>
          </a:xfrm>
          <a:ln w="38100">
            <a:solidFill>
              <a:schemeClr val="accent2">
                <a:lumMod val="75000"/>
              </a:schemeClr>
            </a:solidFill>
          </a:ln>
        </p:spPr>
        <p:txBody>
          <a:bodyPr>
            <a:normAutofit lnSpcReduction="10000"/>
          </a:bodyPr>
          <a:lstStyle/>
          <a:p>
            <a:pPr marL="0" indent="0">
              <a:lnSpc>
                <a:spcPct val="100000"/>
              </a:lnSpc>
              <a:spcBef>
                <a:spcPts val="0"/>
              </a:spcBef>
              <a:buNone/>
            </a:pPr>
            <a:r>
              <a:rPr lang="en-GB" sz="4100" b="1" dirty="0">
                <a:solidFill>
                  <a:srgbClr val="0070C0"/>
                </a:solidFill>
              </a:rPr>
              <a:t>House Folder No: 16</a:t>
            </a:r>
          </a:p>
          <a:p>
            <a:pPr marL="0" indent="0">
              <a:lnSpc>
                <a:spcPct val="100000"/>
              </a:lnSpc>
              <a:spcBef>
                <a:spcPts val="0"/>
              </a:spcBef>
              <a:buNone/>
            </a:pPr>
            <a:r>
              <a:rPr lang="en-GB" sz="4100" b="1" dirty="0">
                <a:solidFill>
                  <a:srgbClr val="DD7343"/>
                </a:solidFill>
              </a:rPr>
              <a:t>Orchard House</a:t>
            </a:r>
          </a:p>
          <a:p>
            <a:pPr marL="0" indent="0">
              <a:lnSpc>
                <a:spcPct val="100000"/>
              </a:lnSpc>
              <a:spcBef>
                <a:spcPts val="0"/>
              </a:spcBef>
              <a:buNone/>
            </a:pPr>
            <a:r>
              <a:rPr lang="en-GB" sz="3300" dirty="0">
                <a:solidFill>
                  <a:srgbClr val="0070C0"/>
                </a:solidFill>
              </a:rPr>
              <a:t>This is another lovely </a:t>
            </a:r>
          </a:p>
          <a:p>
            <a:pPr marL="0" indent="0">
              <a:lnSpc>
                <a:spcPct val="100000"/>
              </a:lnSpc>
              <a:spcBef>
                <a:spcPts val="0"/>
              </a:spcBef>
              <a:buNone/>
            </a:pPr>
            <a:r>
              <a:rPr lang="en-GB" sz="3300" dirty="0">
                <a:solidFill>
                  <a:srgbClr val="0070C0"/>
                </a:solidFill>
              </a:rPr>
              <a:t>box-framed cottage.</a:t>
            </a:r>
          </a:p>
          <a:p>
            <a:pPr marL="0" indent="0">
              <a:lnSpc>
                <a:spcPct val="100000"/>
              </a:lnSpc>
              <a:spcBef>
                <a:spcPts val="0"/>
              </a:spcBef>
              <a:buNone/>
            </a:pPr>
            <a:r>
              <a:rPr lang="en-GB" sz="3300" dirty="0">
                <a:solidFill>
                  <a:srgbClr val="0070C0"/>
                </a:solidFill>
              </a:rPr>
              <a:t>It was the village stores</a:t>
            </a:r>
          </a:p>
          <a:p>
            <a:pPr marL="0" indent="0">
              <a:lnSpc>
                <a:spcPct val="100000"/>
              </a:lnSpc>
              <a:spcBef>
                <a:spcPts val="0"/>
              </a:spcBef>
              <a:buNone/>
            </a:pPr>
            <a:r>
              <a:rPr lang="en-GB" sz="3300" dirty="0">
                <a:solidFill>
                  <a:srgbClr val="0070C0"/>
                </a:solidFill>
              </a:rPr>
              <a:t>(shop) for many years. </a:t>
            </a:r>
          </a:p>
          <a:p>
            <a:pPr marL="0" indent="0">
              <a:lnSpc>
                <a:spcPct val="100000"/>
              </a:lnSpc>
              <a:spcBef>
                <a:spcPts val="0"/>
              </a:spcBef>
              <a:buNone/>
            </a:pPr>
            <a:endParaRPr lang="en-GB" sz="3000" dirty="0">
              <a:solidFill>
                <a:srgbClr val="0070C0"/>
              </a:solidFill>
            </a:endParaRPr>
          </a:p>
          <a:p>
            <a:pPr marL="0" indent="0">
              <a:lnSpc>
                <a:spcPct val="100000"/>
              </a:lnSpc>
              <a:spcBef>
                <a:spcPts val="0"/>
              </a:spcBef>
              <a:buNone/>
            </a:pPr>
            <a:r>
              <a:rPr lang="en-GB" sz="3000" dirty="0">
                <a:solidFill>
                  <a:srgbClr val="00B050"/>
                </a:solidFill>
              </a:rPr>
              <a:t>See if you can find out what</a:t>
            </a:r>
          </a:p>
          <a:p>
            <a:pPr marL="0" indent="0">
              <a:lnSpc>
                <a:spcPct val="100000"/>
              </a:lnSpc>
              <a:spcBef>
                <a:spcPts val="0"/>
              </a:spcBef>
              <a:buNone/>
            </a:pPr>
            <a:r>
              <a:rPr lang="en-GB" sz="3000" dirty="0">
                <a:solidFill>
                  <a:srgbClr val="00B050"/>
                </a:solidFill>
              </a:rPr>
              <a:t>it says on the signs above </a:t>
            </a:r>
          </a:p>
          <a:p>
            <a:pPr marL="0" indent="0">
              <a:lnSpc>
                <a:spcPct val="100000"/>
              </a:lnSpc>
              <a:spcBef>
                <a:spcPts val="0"/>
              </a:spcBef>
              <a:buNone/>
            </a:pPr>
            <a:r>
              <a:rPr lang="en-GB" sz="3000" dirty="0">
                <a:solidFill>
                  <a:srgbClr val="00B050"/>
                </a:solidFill>
              </a:rPr>
              <a:t>and around the door?</a:t>
            </a:r>
          </a:p>
          <a:p>
            <a:pPr marL="0" indent="0">
              <a:lnSpc>
                <a:spcPct val="100000"/>
              </a:lnSpc>
              <a:spcBef>
                <a:spcPts val="0"/>
              </a:spcBef>
              <a:buNone/>
            </a:pPr>
            <a:endParaRPr lang="en-GB" dirty="0">
              <a:solidFill>
                <a:srgbClr val="68A042"/>
              </a:solidFill>
            </a:endParaRPr>
          </a:p>
        </p:txBody>
      </p:sp>
      <p:pic>
        <p:nvPicPr>
          <p:cNvPr id="7" name="Picture 6" descr="A black and white photo of a house&#10;&#10;AI-generated content may be incorrect.">
            <a:extLst>
              <a:ext uri="{FF2B5EF4-FFF2-40B4-BE49-F238E27FC236}">
                <a16:creationId xmlns:a16="http://schemas.microsoft.com/office/drawing/2014/main" id="{4190D1A1-538B-2C45-909A-911A9EA81402}"/>
              </a:ext>
            </a:extLst>
          </p:cNvPr>
          <p:cNvPicPr>
            <a:picLocks noChangeAspect="1"/>
          </p:cNvPicPr>
          <p:nvPr/>
        </p:nvPicPr>
        <p:blipFill>
          <a:blip r:embed="rId3">
            <a:extLst>
              <a:ext uri="{28A0092B-C50C-407E-A947-70E740481C1C}">
                <a14:useLocalDpi xmlns:a14="http://schemas.microsoft.com/office/drawing/2010/main" val="0"/>
              </a:ext>
            </a:extLst>
          </a:blip>
          <a:srcRect l="2602" t="1514" r="1594" b="1"/>
          <a:stretch>
            <a:fillRect/>
          </a:stretch>
        </p:blipFill>
        <p:spPr>
          <a:xfrm>
            <a:off x="5015346" y="1948873"/>
            <a:ext cx="6483928" cy="4457443"/>
          </a:xfrm>
          <a:prstGeom prst="rect">
            <a:avLst/>
          </a:prstGeom>
          <a:ln w="19050">
            <a:solidFill>
              <a:schemeClr val="tx1"/>
            </a:solidFill>
          </a:ln>
        </p:spPr>
      </p:pic>
      <p:graphicFrame>
        <p:nvGraphicFramePr>
          <p:cNvPr id="4" name="Object 3">
            <a:extLst>
              <a:ext uri="{FF2B5EF4-FFF2-40B4-BE49-F238E27FC236}">
                <a16:creationId xmlns:a16="http://schemas.microsoft.com/office/drawing/2014/main" id="{D3C9451B-6C53-BB8C-4074-2700B9B0FE9B}"/>
              </a:ext>
            </a:extLst>
          </p:cNvPr>
          <p:cNvGraphicFramePr>
            <a:graphicFrameLocks noChangeAspect="1"/>
          </p:cNvGraphicFramePr>
          <p:nvPr>
            <p:extLst>
              <p:ext uri="{D42A27DB-BD31-4B8C-83A1-F6EECF244321}">
                <p14:modId xmlns:p14="http://schemas.microsoft.com/office/powerpoint/2010/main" val="398493634"/>
              </p:ext>
            </p:extLst>
          </p:nvPr>
        </p:nvGraphicFramePr>
        <p:xfrm>
          <a:off x="626789" y="392069"/>
          <a:ext cx="1165068" cy="1298619"/>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626789" y="392069"/>
                        <a:ext cx="1165068" cy="1298619"/>
                      </a:xfrm>
                      <a:prstGeom prst="rect">
                        <a:avLst/>
                      </a:prstGeom>
                    </p:spPr>
                  </p:pic>
                </p:oleObj>
              </mc:Fallback>
            </mc:AlternateContent>
          </a:graphicData>
        </a:graphic>
      </p:graphicFrame>
    </p:spTree>
    <p:extLst>
      <p:ext uri="{BB962C8B-B14F-4D97-AF65-F5344CB8AC3E}">
        <p14:creationId xmlns:p14="http://schemas.microsoft.com/office/powerpoint/2010/main" val="2678613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29780-F327-5ADB-9749-64DEDED80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CCF0B9-A462-C0E8-F795-137662F7F712}"/>
              </a:ext>
            </a:extLst>
          </p:cNvPr>
          <p:cNvSpPr>
            <a:spLocks noGrp="1"/>
          </p:cNvSpPr>
          <p:nvPr>
            <p:ph type="title"/>
          </p:nvPr>
        </p:nvSpPr>
        <p:spPr>
          <a:xfrm>
            <a:off x="378692" y="365126"/>
            <a:ext cx="11586146" cy="1251620"/>
          </a:xfrm>
          <a:ln w="28575">
            <a:solidFill>
              <a:srgbClr val="C00000"/>
            </a:solidFill>
          </a:ln>
        </p:spPr>
        <p:txBody>
          <a:bodyPr/>
          <a:lstStyle/>
          <a:p>
            <a:r>
              <a:rPr lang="en-GB" dirty="0">
                <a:solidFill>
                  <a:schemeClr val="accent5">
                    <a:lumMod val="50000"/>
                  </a:schemeClr>
                </a:solidFill>
              </a:rPr>
              <a:t>                                           </a:t>
            </a:r>
            <a:endParaRPr lang="en-GB" sz="4000" b="1" dirty="0">
              <a:solidFill>
                <a:srgbClr val="0070C0"/>
              </a:solidFill>
              <a:latin typeface="+mn-lt"/>
            </a:endParaRPr>
          </a:p>
        </p:txBody>
      </p:sp>
      <p:sp>
        <p:nvSpPr>
          <p:cNvPr id="3" name="Content Placeholder 2">
            <a:extLst>
              <a:ext uri="{FF2B5EF4-FFF2-40B4-BE49-F238E27FC236}">
                <a16:creationId xmlns:a16="http://schemas.microsoft.com/office/drawing/2014/main" id="{148DB79D-BB0A-C5C6-0075-AFC2B6995788}"/>
              </a:ext>
            </a:extLst>
          </p:cNvPr>
          <p:cNvSpPr>
            <a:spLocks noGrp="1"/>
          </p:cNvSpPr>
          <p:nvPr>
            <p:ph sz="half" idx="1"/>
          </p:nvPr>
        </p:nvSpPr>
        <p:spPr>
          <a:xfrm>
            <a:off x="378692" y="1690688"/>
            <a:ext cx="11586146" cy="4971577"/>
          </a:xfrm>
          <a:ln w="38100">
            <a:solidFill>
              <a:schemeClr val="accent2">
                <a:lumMod val="75000"/>
              </a:schemeClr>
            </a:solidFill>
          </a:ln>
        </p:spPr>
        <p:txBody>
          <a:bodyPr>
            <a:normAutofit fontScale="25000" lnSpcReduction="20000"/>
          </a:bodyPr>
          <a:lstStyle/>
          <a:p>
            <a:pPr marL="0" indent="0">
              <a:lnSpc>
                <a:spcPct val="120000"/>
              </a:lnSpc>
              <a:spcBef>
                <a:spcPts val="0"/>
              </a:spcBef>
              <a:buNone/>
            </a:pPr>
            <a:r>
              <a:rPr lang="en-GB" sz="12800" b="1" dirty="0">
                <a:solidFill>
                  <a:srgbClr val="0070C0"/>
                </a:solidFill>
              </a:rPr>
              <a:t>House Folder No: 17</a:t>
            </a:r>
          </a:p>
          <a:p>
            <a:pPr marL="0" indent="0">
              <a:lnSpc>
                <a:spcPct val="120000"/>
              </a:lnSpc>
              <a:spcBef>
                <a:spcPts val="0"/>
              </a:spcBef>
              <a:buNone/>
            </a:pPr>
            <a:r>
              <a:rPr lang="en-GB" sz="12800" b="1" dirty="0">
                <a:solidFill>
                  <a:schemeClr val="accent2">
                    <a:lumMod val="75000"/>
                  </a:schemeClr>
                </a:solidFill>
              </a:rPr>
              <a:t>The Vicarage of St Mary’s Church</a:t>
            </a:r>
          </a:p>
          <a:p>
            <a:pPr marL="0" indent="0">
              <a:lnSpc>
                <a:spcPct val="120000"/>
              </a:lnSpc>
              <a:spcBef>
                <a:spcPts val="0"/>
              </a:spcBef>
              <a:buNone/>
            </a:pPr>
            <a:r>
              <a:rPr lang="en-GB" sz="11200" dirty="0">
                <a:solidFill>
                  <a:srgbClr val="0070C0"/>
                </a:solidFill>
              </a:rPr>
              <a:t>This vicarage was built in 1889 but</a:t>
            </a:r>
          </a:p>
          <a:p>
            <a:pPr marL="0" indent="0">
              <a:lnSpc>
                <a:spcPct val="120000"/>
              </a:lnSpc>
              <a:spcBef>
                <a:spcPts val="0"/>
              </a:spcBef>
              <a:buNone/>
            </a:pPr>
            <a:r>
              <a:rPr lang="en-GB" sz="11200" dirty="0">
                <a:solidFill>
                  <a:srgbClr val="0070C0"/>
                </a:solidFill>
              </a:rPr>
              <a:t>there was probably an older house</a:t>
            </a:r>
          </a:p>
          <a:p>
            <a:pPr marL="0" indent="0">
              <a:lnSpc>
                <a:spcPct val="120000"/>
              </a:lnSpc>
              <a:spcBef>
                <a:spcPts val="0"/>
              </a:spcBef>
              <a:buNone/>
            </a:pPr>
            <a:r>
              <a:rPr lang="en-GB" sz="11200" dirty="0">
                <a:solidFill>
                  <a:srgbClr val="0070C0"/>
                </a:solidFill>
              </a:rPr>
              <a:t>on the site. The vicar sometimes lived </a:t>
            </a:r>
          </a:p>
          <a:p>
            <a:pPr marL="0" indent="0">
              <a:lnSpc>
                <a:spcPct val="120000"/>
              </a:lnSpc>
              <a:spcBef>
                <a:spcPts val="0"/>
              </a:spcBef>
              <a:buNone/>
            </a:pPr>
            <a:r>
              <a:rPr lang="en-GB" sz="11200" dirty="0">
                <a:solidFill>
                  <a:srgbClr val="0070C0"/>
                </a:solidFill>
              </a:rPr>
              <a:t>in Pershore but the curate lived in </a:t>
            </a:r>
          </a:p>
          <a:p>
            <a:pPr marL="0" indent="0">
              <a:lnSpc>
                <a:spcPct val="120000"/>
              </a:lnSpc>
              <a:spcBef>
                <a:spcPts val="0"/>
              </a:spcBef>
              <a:buNone/>
            </a:pPr>
            <a:r>
              <a:rPr lang="en-GB" sz="11200" dirty="0">
                <a:solidFill>
                  <a:srgbClr val="0070C0"/>
                </a:solidFill>
              </a:rPr>
              <a:t>Wick and took some services.</a:t>
            </a:r>
          </a:p>
          <a:p>
            <a:pPr marL="0" indent="0">
              <a:lnSpc>
                <a:spcPct val="120000"/>
              </a:lnSpc>
              <a:spcBef>
                <a:spcPts val="0"/>
              </a:spcBef>
              <a:buNone/>
            </a:pPr>
            <a:endParaRPr lang="en-GB" sz="11200" dirty="0">
              <a:solidFill>
                <a:srgbClr val="0070C0"/>
              </a:solidFill>
            </a:endParaRPr>
          </a:p>
          <a:p>
            <a:pPr marL="0" indent="0">
              <a:lnSpc>
                <a:spcPct val="120000"/>
              </a:lnSpc>
              <a:spcBef>
                <a:spcPts val="0"/>
              </a:spcBef>
              <a:buNone/>
            </a:pPr>
            <a:r>
              <a:rPr lang="en-GB" sz="11200" dirty="0">
                <a:solidFill>
                  <a:srgbClr val="00B050"/>
                </a:solidFill>
              </a:rPr>
              <a:t>Can you find out how old St Mary’s</a:t>
            </a:r>
          </a:p>
          <a:p>
            <a:pPr marL="0" indent="0">
              <a:lnSpc>
                <a:spcPct val="120000"/>
              </a:lnSpc>
              <a:spcBef>
                <a:spcPts val="0"/>
              </a:spcBef>
              <a:buNone/>
            </a:pPr>
            <a:r>
              <a:rPr lang="en-GB" sz="11200" dirty="0">
                <a:solidFill>
                  <a:srgbClr val="00B050"/>
                </a:solidFill>
              </a:rPr>
              <a:t>Church is? Confusingly, in the past it </a:t>
            </a:r>
          </a:p>
          <a:p>
            <a:pPr marL="0" indent="0">
              <a:lnSpc>
                <a:spcPct val="120000"/>
              </a:lnSpc>
              <a:spcBef>
                <a:spcPts val="0"/>
              </a:spcBef>
              <a:buNone/>
            </a:pPr>
            <a:r>
              <a:rPr lang="en-GB" sz="11200" dirty="0">
                <a:solidFill>
                  <a:srgbClr val="00B050"/>
                </a:solidFill>
              </a:rPr>
              <a:t>was also known as St Lawrence’s and St Bartholomew’s.</a:t>
            </a:r>
          </a:p>
          <a:p>
            <a:pPr marL="0" indent="0">
              <a:buNone/>
            </a:pPr>
            <a:endParaRPr lang="en-GB" sz="7200" dirty="0">
              <a:solidFill>
                <a:srgbClr val="0070C0"/>
              </a:solidFill>
            </a:endParaRPr>
          </a:p>
          <a:p>
            <a:pPr marL="0" indent="0">
              <a:buNone/>
            </a:pPr>
            <a:endParaRPr lang="en-GB" dirty="0">
              <a:solidFill>
                <a:schemeClr val="accent5">
                  <a:lumMod val="50000"/>
                </a:schemeClr>
              </a:solidFill>
            </a:endParaRPr>
          </a:p>
        </p:txBody>
      </p:sp>
      <p:sp>
        <p:nvSpPr>
          <p:cNvPr id="4" name="TextBox 3">
            <a:extLst>
              <a:ext uri="{FF2B5EF4-FFF2-40B4-BE49-F238E27FC236}">
                <a16:creationId xmlns:a16="http://schemas.microsoft.com/office/drawing/2014/main" id="{D3900E8A-B9F3-B8EC-F127-C4B30ECDA5AA}"/>
              </a:ext>
            </a:extLst>
          </p:cNvPr>
          <p:cNvSpPr txBox="1"/>
          <p:nvPr/>
        </p:nvSpPr>
        <p:spPr>
          <a:xfrm>
            <a:off x="6530109" y="1690689"/>
            <a:ext cx="4915504" cy="4275856"/>
          </a:xfrm>
          <a:prstGeom prst="rect">
            <a:avLst/>
          </a:prstGeom>
          <a:noFill/>
        </p:spPr>
        <p:txBody>
          <a:bodyPr wrap="square" rtlCol="0">
            <a:spAutoFit/>
          </a:bodyPr>
          <a:lstStyle/>
          <a:p>
            <a:endParaRPr lang="en-GB" dirty="0"/>
          </a:p>
        </p:txBody>
      </p:sp>
      <p:pic>
        <p:nvPicPr>
          <p:cNvPr id="6" name="Picture 5" descr="A large brick house with trees in the background&#10;&#10;AI-generated content may be incorrect.">
            <a:extLst>
              <a:ext uri="{FF2B5EF4-FFF2-40B4-BE49-F238E27FC236}">
                <a16:creationId xmlns:a16="http://schemas.microsoft.com/office/drawing/2014/main" id="{ED1BF9CA-4609-46EF-8B4B-FCF6FD630739}"/>
              </a:ext>
            </a:extLst>
          </p:cNvPr>
          <p:cNvPicPr>
            <a:picLocks noChangeAspect="1"/>
          </p:cNvPicPr>
          <p:nvPr/>
        </p:nvPicPr>
        <p:blipFill>
          <a:blip r:embed="rId3">
            <a:extLst>
              <a:ext uri="{28A0092B-C50C-407E-A947-70E740481C1C}">
                <a14:useLocalDpi xmlns:a14="http://schemas.microsoft.com/office/drawing/2010/main" val="0"/>
              </a:ext>
            </a:extLst>
          </a:blip>
          <a:srcRect l="2570" t="4947" r="2214"/>
          <a:stretch>
            <a:fillRect/>
          </a:stretch>
        </p:blipFill>
        <p:spPr>
          <a:xfrm>
            <a:off x="6179127" y="1787453"/>
            <a:ext cx="5634181" cy="4273351"/>
          </a:xfrm>
          <a:prstGeom prst="rect">
            <a:avLst/>
          </a:prstGeom>
          <a:ln w="19050">
            <a:solidFill>
              <a:schemeClr val="tx1"/>
            </a:solidFill>
          </a:ln>
        </p:spPr>
      </p:pic>
      <p:sp>
        <p:nvSpPr>
          <p:cNvPr id="7" name="TextBox 6">
            <a:extLst>
              <a:ext uri="{FF2B5EF4-FFF2-40B4-BE49-F238E27FC236}">
                <a16:creationId xmlns:a16="http://schemas.microsoft.com/office/drawing/2014/main" id="{F3AC8861-6DAE-7046-BA59-98086B6CD421}"/>
              </a:ext>
            </a:extLst>
          </p:cNvPr>
          <p:cNvSpPr txBox="1"/>
          <p:nvPr/>
        </p:nvSpPr>
        <p:spPr>
          <a:xfrm>
            <a:off x="6742545" y="670560"/>
            <a:ext cx="4169018" cy="830997"/>
          </a:xfrm>
          <a:prstGeom prst="rect">
            <a:avLst/>
          </a:prstGeom>
          <a:noFill/>
        </p:spPr>
        <p:txBody>
          <a:bodyPr wrap="square" rtlCol="0">
            <a:spAutoFit/>
          </a:bodyPr>
          <a:lstStyle/>
          <a:p>
            <a:r>
              <a:rPr lang="en-GB" sz="4800" b="1" dirty="0">
                <a:solidFill>
                  <a:srgbClr val="0070C0"/>
                </a:solidFill>
                <a:latin typeface="+mj-lt"/>
              </a:rPr>
              <a:t>THE VICARAGE</a:t>
            </a:r>
          </a:p>
        </p:txBody>
      </p:sp>
      <p:graphicFrame>
        <p:nvGraphicFramePr>
          <p:cNvPr id="5" name="Object 4">
            <a:extLst>
              <a:ext uri="{FF2B5EF4-FFF2-40B4-BE49-F238E27FC236}">
                <a16:creationId xmlns:a16="http://schemas.microsoft.com/office/drawing/2014/main" id="{9C7D3582-75EF-5987-A45A-2AAB8F7B7E9B}"/>
              </a:ext>
            </a:extLst>
          </p:cNvPr>
          <p:cNvGraphicFramePr>
            <a:graphicFrameLocks noChangeAspect="1"/>
          </p:cNvGraphicFramePr>
          <p:nvPr>
            <p:extLst>
              <p:ext uri="{D42A27DB-BD31-4B8C-83A1-F6EECF244321}">
                <p14:modId xmlns:p14="http://schemas.microsoft.com/office/powerpoint/2010/main" val="614600474"/>
              </p:ext>
            </p:extLst>
          </p:nvPr>
        </p:nvGraphicFramePr>
        <p:xfrm>
          <a:off x="693127" y="392069"/>
          <a:ext cx="1098730" cy="1224677"/>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693127" y="392069"/>
                        <a:ext cx="1098730" cy="1224677"/>
                      </a:xfrm>
                      <a:prstGeom prst="rect">
                        <a:avLst/>
                      </a:prstGeom>
                    </p:spPr>
                  </p:pic>
                </p:oleObj>
              </mc:Fallback>
            </mc:AlternateContent>
          </a:graphicData>
        </a:graphic>
      </p:graphicFrame>
    </p:spTree>
    <p:extLst>
      <p:ext uri="{BB962C8B-B14F-4D97-AF65-F5344CB8AC3E}">
        <p14:creationId xmlns:p14="http://schemas.microsoft.com/office/powerpoint/2010/main" val="286449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295D6-1978-D68B-5FDF-78C923245ACD}"/>
            </a:ext>
          </a:extLst>
        </p:cNvPr>
        <p:cNvGrpSpPr/>
        <p:nvPr/>
      </p:nvGrpSpPr>
      <p:grpSpPr>
        <a:xfrm>
          <a:off x="0" y="0"/>
          <a:ext cx="0" cy="0"/>
          <a:chOff x="0" y="0"/>
          <a:chExt cx="0" cy="0"/>
        </a:xfrm>
      </p:grpSpPr>
      <p:pic>
        <p:nvPicPr>
          <p:cNvPr id="4" name="Picture 3" descr="A drawing of a building&#10;&#10;Description automatically generated">
            <a:extLst>
              <a:ext uri="{FF2B5EF4-FFF2-40B4-BE49-F238E27FC236}">
                <a16:creationId xmlns:a16="http://schemas.microsoft.com/office/drawing/2014/main" id="{76EB357A-2A41-126A-0A79-0620AD9EAC4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409480" y="132490"/>
            <a:ext cx="1340812" cy="1814128"/>
          </a:xfrm>
          <a:prstGeom prst="rect">
            <a:avLst/>
          </a:prstGeom>
          <a:noFill/>
          <a:ln w="28575">
            <a:solidFill>
              <a:schemeClr val="bg1"/>
            </a:solidFill>
          </a:ln>
        </p:spPr>
      </p:pic>
      <p:sp>
        <p:nvSpPr>
          <p:cNvPr id="3" name="TextBox 2">
            <a:extLst>
              <a:ext uri="{FF2B5EF4-FFF2-40B4-BE49-F238E27FC236}">
                <a16:creationId xmlns:a16="http://schemas.microsoft.com/office/drawing/2014/main" id="{FF41D9EB-365C-47D6-E85A-E8BC32363A66}"/>
              </a:ext>
            </a:extLst>
          </p:cNvPr>
          <p:cNvSpPr txBox="1"/>
          <p:nvPr/>
        </p:nvSpPr>
        <p:spPr>
          <a:xfrm>
            <a:off x="7821038" y="729574"/>
            <a:ext cx="3394953" cy="456881"/>
          </a:xfrm>
          <a:prstGeom prst="rect">
            <a:avLst/>
          </a:prstGeom>
          <a:noFill/>
        </p:spPr>
        <p:txBody>
          <a:bodyPr wrap="square" rtlCol="0">
            <a:spAutoFit/>
          </a:bodyPr>
          <a:lstStyle/>
          <a:p>
            <a:endParaRPr lang="en-GB" dirty="0"/>
          </a:p>
        </p:txBody>
      </p:sp>
      <p:pic>
        <p:nvPicPr>
          <p:cNvPr id="6" name="Picture 5" descr="A piece of paper with writing on it&#10;&#10;AI-generated content may be incorrect.">
            <a:extLst>
              <a:ext uri="{FF2B5EF4-FFF2-40B4-BE49-F238E27FC236}">
                <a16:creationId xmlns:a16="http://schemas.microsoft.com/office/drawing/2014/main" id="{62CAED1E-8D02-0665-A393-F658B62A6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174" y="1520918"/>
            <a:ext cx="8251380" cy="5046829"/>
          </a:xfrm>
          <a:prstGeom prst="rect">
            <a:avLst/>
          </a:prstGeom>
        </p:spPr>
      </p:pic>
      <p:sp>
        <p:nvSpPr>
          <p:cNvPr id="10" name="Title 9">
            <a:extLst>
              <a:ext uri="{FF2B5EF4-FFF2-40B4-BE49-F238E27FC236}">
                <a16:creationId xmlns:a16="http://schemas.microsoft.com/office/drawing/2014/main" id="{659E6A08-74C1-CC0A-80DC-70741A2B8719}"/>
              </a:ext>
            </a:extLst>
          </p:cNvPr>
          <p:cNvSpPr>
            <a:spLocks noGrp="1"/>
          </p:cNvSpPr>
          <p:nvPr>
            <p:ph type="ctrTitle"/>
          </p:nvPr>
        </p:nvSpPr>
        <p:spPr>
          <a:xfrm>
            <a:off x="194265" y="2087418"/>
            <a:ext cx="2135096" cy="4064000"/>
          </a:xfrm>
        </p:spPr>
        <p:txBody>
          <a:bodyPr>
            <a:normAutofit fontScale="90000"/>
          </a:bodyPr>
          <a:lstStyle/>
          <a:p>
            <a:r>
              <a:rPr lang="en-GB" sz="3600" dirty="0">
                <a:solidFill>
                  <a:srgbClr val="FF0000"/>
                </a:solidFill>
              </a:rPr>
              <a:t>This is one of the  census forms from 1911.</a:t>
            </a:r>
            <a:br>
              <a:rPr lang="en-GB" sz="3600" dirty="0">
                <a:solidFill>
                  <a:srgbClr val="FF0000"/>
                </a:solidFill>
              </a:rPr>
            </a:br>
            <a:br>
              <a:rPr lang="en-GB" sz="3600" dirty="0">
                <a:solidFill>
                  <a:srgbClr val="FF0000"/>
                </a:solidFill>
              </a:rPr>
            </a:br>
            <a:r>
              <a:rPr lang="en-GB" sz="3600" b="1" dirty="0">
                <a:solidFill>
                  <a:srgbClr val="00B050"/>
                </a:solidFill>
              </a:rPr>
              <a:t>Can you read it?  Have a go.</a:t>
            </a:r>
          </a:p>
        </p:txBody>
      </p:sp>
      <p:sp>
        <p:nvSpPr>
          <p:cNvPr id="11" name="Title 1">
            <a:extLst>
              <a:ext uri="{FF2B5EF4-FFF2-40B4-BE49-F238E27FC236}">
                <a16:creationId xmlns:a16="http://schemas.microsoft.com/office/drawing/2014/main" id="{5C835B4A-D0FC-5AC6-A217-8B891EBA620C}"/>
              </a:ext>
            </a:extLst>
          </p:cNvPr>
          <p:cNvSpPr txBox="1">
            <a:spLocks/>
          </p:cNvSpPr>
          <p:nvPr/>
        </p:nvSpPr>
        <p:spPr>
          <a:xfrm>
            <a:off x="2286869" y="290253"/>
            <a:ext cx="8929990" cy="1696851"/>
          </a:xfrm>
          <a:prstGeom prst="rect">
            <a:avLst/>
          </a:prstGeom>
          <a:solidFill>
            <a:schemeClr val="bg1"/>
          </a:solidFill>
          <a:ln w="57150">
            <a:solidFill>
              <a:srgbClr val="DD7343"/>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3200" dirty="0">
                <a:solidFill>
                  <a:srgbClr val="0070C0"/>
                </a:solidFill>
              </a:rPr>
            </a:br>
            <a:br>
              <a:rPr lang="en-GB" sz="3200" dirty="0">
                <a:solidFill>
                  <a:srgbClr val="0070C0"/>
                </a:solidFill>
              </a:rPr>
            </a:br>
            <a:br>
              <a:rPr lang="en-GB" sz="3200" dirty="0">
                <a:solidFill>
                  <a:srgbClr val="0070C0"/>
                </a:solidFill>
              </a:rPr>
            </a:br>
            <a:r>
              <a:rPr lang="en-GB" sz="3200" b="1" dirty="0">
                <a:solidFill>
                  <a:srgbClr val="0070C0"/>
                </a:solidFill>
              </a:rPr>
              <a:t>WE CAN TRY AND FIND OUT WHERE THESE CHILDREN LIVED IN THE VILLAGE OF WICK BY LOOKING AT THE CENSUS FORMS FOR 1911.</a:t>
            </a:r>
          </a:p>
        </p:txBody>
      </p:sp>
    </p:spTree>
    <p:extLst>
      <p:ext uri="{BB962C8B-B14F-4D97-AF65-F5344CB8AC3E}">
        <p14:creationId xmlns:p14="http://schemas.microsoft.com/office/powerpoint/2010/main" val="310301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3C7D0-4793-6D33-92AC-6AF48E31F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4916C1-518D-8B48-05A6-46A996242A29}"/>
              </a:ext>
            </a:extLst>
          </p:cNvPr>
          <p:cNvSpPr>
            <a:spLocks noGrp="1"/>
          </p:cNvSpPr>
          <p:nvPr>
            <p:ph type="title"/>
          </p:nvPr>
        </p:nvSpPr>
        <p:spPr>
          <a:xfrm>
            <a:off x="530211" y="365125"/>
            <a:ext cx="11326635" cy="1387761"/>
          </a:xfrm>
          <a:ln w="28575">
            <a:solidFill>
              <a:srgbClr val="C00000"/>
            </a:solidFill>
          </a:ln>
        </p:spPr>
        <p:txBody>
          <a:bodyPr/>
          <a:lstStyle/>
          <a:p>
            <a:r>
              <a:rPr lang="en-GB" sz="4000" b="1" dirty="0">
                <a:solidFill>
                  <a:srgbClr val="0070C0"/>
                </a:solidFill>
                <a:latin typeface="+mn-lt"/>
              </a:rPr>
              <a:t>                             	                   </a:t>
            </a:r>
            <a:r>
              <a:rPr lang="en-GB" sz="4800" b="1" dirty="0">
                <a:solidFill>
                  <a:srgbClr val="0070C0"/>
                </a:solidFill>
              </a:rPr>
              <a:t>Gardener’s Cottage</a:t>
            </a:r>
          </a:p>
        </p:txBody>
      </p:sp>
      <p:sp>
        <p:nvSpPr>
          <p:cNvPr id="3" name="Content Placeholder 2">
            <a:extLst>
              <a:ext uri="{FF2B5EF4-FFF2-40B4-BE49-F238E27FC236}">
                <a16:creationId xmlns:a16="http://schemas.microsoft.com/office/drawing/2014/main" id="{49392E03-3324-EF33-17A9-18BF304BDF8A}"/>
              </a:ext>
            </a:extLst>
          </p:cNvPr>
          <p:cNvSpPr>
            <a:spLocks noGrp="1"/>
          </p:cNvSpPr>
          <p:nvPr>
            <p:ph sz="half" idx="1"/>
          </p:nvPr>
        </p:nvSpPr>
        <p:spPr>
          <a:xfrm>
            <a:off x="551329" y="1920598"/>
            <a:ext cx="11326635" cy="4802187"/>
          </a:xfrm>
          <a:ln w="38100">
            <a:solidFill>
              <a:schemeClr val="accent2">
                <a:lumMod val="75000"/>
              </a:schemeClr>
            </a:solidFill>
          </a:ln>
        </p:spPr>
        <p:txBody>
          <a:bodyPr>
            <a:normAutofit fontScale="25000" lnSpcReduction="20000"/>
          </a:bodyPr>
          <a:lstStyle/>
          <a:p>
            <a:pPr marL="0" indent="0">
              <a:lnSpc>
                <a:spcPct val="120000"/>
              </a:lnSpc>
              <a:spcBef>
                <a:spcPts val="0"/>
              </a:spcBef>
              <a:buNone/>
            </a:pPr>
            <a:r>
              <a:rPr lang="en-GB" sz="12800" b="1" dirty="0">
                <a:solidFill>
                  <a:srgbClr val="0070C0"/>
                </a:solidFill>
              </a:rPr>
              <a:t>HOUSE NO. 18</a:t>
            </a:r>
          </a:p>
          <a:p>
            <a:pPr marL="0" indent="0">
              <a:lnSpc>
                <a:spcPct val="120000"/>
              </a:lnSpc>
              <a:spcBef>
                <a:spcPts val="0"/>
              </a:spcBef>
              <a:buNone/>
            </a:pPr>
            <a:r>
              <a:rPr lang="en-GB" sz="12800" b="1" dirty="0">
                <a:solidFill>
                  <a:schemeClr val="accent2">
                    <a:lumMod val="75000"/>
                  </a:schemeClr>
                </a:solidFill>
              </a:rPr>
              <a:t>GARDENER’S COTTAGE</a:t>
            </a:r>
          </a:p>
          <a:p>
            <a:pPr marL="0" indent="0">
              <a:lnSpc>
                <a:spcPct val="120000"/>
              </a:lnSpc>
              <a:spcBef>
                <a:spcPts val="0"/>
              </a:spcBef>
              <a:buNone/>
            </a:pPr>
            <a:r>
              <a:rPr lang="en-GB" sz="11200" dirty="0">
                <a:solidFill>
                  <a:srgbClr val="0070C0"/>
                </a:solidFill>
              </a:rPr>
              <a:t>This is a fine box-framed cottage with </a:t>
            </a:r>
          </a:p>
          <a:p>
            <a:pPr marL="0" indent="0">
              <a:lnSpc>
                <a:spcPct val="120000"/>
              </a:lnSpc>
              <a:spcBef>
                <a:spcPts val="0"/>
              </a:spcBef>
              <a:buNone/>
            </a:pPr>
            <a:r>
              <a:rPr lang="en-GB" sz="11200" dirty="0">
                <a:solidFill>
                  <a:srgbClr val="0070C0"/>
                </a:solidFill>
              </a:rPr>
              <a:t>a thatched roof. It is a large cottage for </a:t>
            </a:r>
          </a:p>
          <a:p>
            <a:pPr marL="0" indent="0">
              <a:lnSpc>
                <a:spcPct val="120000"/>
              </a:lnSpc>
              <a:spcBef>
                <a:spcPts val="0"/>
              </a:spcBef>
              <a:buNone/>
            </a:pPr>
            <a:r>
              <a:rPr lang="en-GB" sz="11200" dirty="0">
                <a:solidFill>
                  <a:srgbClr val="0070C0"/>
                </a:solidFill>
              </a:rPr>
              <a:t>a working gardener so may have been </a:t>
            </a:r>
          </a:p>
          <a:p>
            <a:pPr marL="0" indent="0">
              <a:lnSpc>
                <a:spcPct val="120000"/>
              </a:lnSpc>
              <a:spcBef>
                <a:spcPts val="0"/>
              </a:spcBef>
              <a:buNone/>
            </a:pPr>
            <a:r>
              <a:rPr lang="en-GB" sz="11200" dirty="0">
                <a:solidFill>
                  <a:srgbClr val="0070C0"/>
                </a:solidFill>
              </a:rPr>
              <a:t>made bigger and became the home </a:t>
            </a:r>
          </a:p>
          <a:p>
            <a:pPr marL="0" indent="0">
              <a:lnSpc>
                <a:spcPct val="120000"/>
              </a:lnSpc>
              <a:spcBef>
                <a:spcPts val="0"/>
              </a:spcBef>
              <a:buNone/>
            </a:pPr>
            <a:r>
              <a:rPr lang="en-GB" sz="11200" dirty="0">
                <a:solidFill>
                  <a:srgbClr val="0070C0"/>
                </a:solidFill>
              </a:rPr>
              <a:t>of the estate farm bailiff, who worked </a:t>
            </a:r>
          </a:p>
          <a:p>
            <a:pPr marL="0" indent="0">
              <a:lnSpc>
                <a:spcPct val="120000"/>
              </a:lnSpc>
              <a:spcBef>
                <a:spcPts val="0"/>
              </a:spcBef>
              <a:buNone/>
            </a:pPr>
            <a:r>
              <a:rPr lang="en-GB" sz="11200" dirty="0">
                <a:solidFill>
                  <a:srgbClr val="0070C0"/>
                </a:solidFill>
              </a:rPr>
              <a:t>for the landowner.</a:t>
            </a:r>
          </a:p>
          <a:p>
            <a:pPr marL="0" indent="0">
              <a:lnSpc>
                <a:spcPct val="120000"/>
              </a:lnSpc>
              <a:spcBef>
                <a:spcPts val="0"/>
              </a:spcBef>
              <a:buNone/>
            </a:pPr>
            <a:endParaRPr lang="en-GB" sz="11200" dirty="0">
              <a:solidFill>
                <a:srgbClr val="0070C0"/>
              </a:solidFill>
            </a:endParaRPr>
          </a:p>
          <a:p>
            <a:pPr marL="0" indent="0">
              <a:buNone/>
            </a:pPr>
            <a:r>
              <a:rPr lang="en-GB" sz="11200" dirty="0">
                <a:solidFill>
                  <a:srgbClr val="00B050"/>
                </a:solidFill>
              </a:rPr>
              <a:t>See if you can find out what a farm bailiff did as his job?</a:t>
            </a:r>
            <a:endParaRPr lang="en-GB" sz="11200" dirty="0">
              <a:solidFill>
                <a:srgbClr val="0070C0"/>
              </a:solidFill>
            </a:endParaRPr>
          </a:p>
        </p:txBody>
      </p:sp>
      <p:sp>
        <p:nvSpPr>
          <p:cNvPr id="4" name="TextBox 3">
            <a:extLst>
              <a:ext uri="{FF2B5EF4-FFF2-40B4-BE49-F238E27FC236}">
                <a16:creationId xmlns:a16="http://schemas.microsoft.com/office/drawing/2014/main" id="{96E47AAA-A46D-3995-8CEF-B9D43C1062BF}"/>
              </a:ext>
            </a:extLst>
          </p:cNvPr>
          <p:cNvSpPr txBox="1"/>
          <p:nvPr/>
        </p:nvSpPr>
        <p:spPr>
          <a:xfrm>
            <a:off x="6520872" y="2281382"/>
            <a:ext cx="5251752" cy="3643974"/>
          </a:xfrm>
          <a:prstGeom prst="rect">
            <a:avLst/>
          </a:prstGeom>
          <a:noFill/>
        </p:spPr>
        <p:txBody>
          <a:bodyPr wrap="square" rtlCol="0">
            <a:spAutoFit/>
          </a:bodyPr>
          <a:lstStyle/>
          <a:p>
            <a:endParaRPr lang="en-GB" dirty="0"/>
          </a:p>
        </p:txBody>
      </p:sp>
      <p:pic>
        <p:nvPicPr>
          <p:cNvPr id="6" name="Picture 5" descr="A house with a thatched roof&#10;&#10;AI-generated content may be incorrect.">
            <a:extLst>
              <a:ext uri="{FF2B5EF4-FFF2-40B4-BE49-F238E27FC236}">
                <a16:creationId xmlns:a16="http://schemas.microsoft.com/office/drawing/2014/main" id="{F74B0AC2-170A-B8BE-3039-033E46C53C6D}"/>
              </a:ext>
            </a:extLst>
          </p:cNvPr>
          <p:cNvPicPr>
            <a:picLocks noChangeAspect="1"/>
          </p:cNvPicPr>
          <p:nvPr/>
        </p:nvPicPr>
        <p:blipFill>
          <a:blip r:embed="rId3">
            <a:extLst>
              <a:ext uri="{28A0092B-C50C-407E-A947-70E740481C1C}">
                <a14:useLocalDpi xmlns:a14="http://schemas.microsoft.com/office/drawing/2010/main" val="0"/>
              </a:ext>
            </a:extLst>
          </a:blip>
          <a:srcRect l="2513" t="628" r="3924" b="7200"/>
          <a:stretch>
            <a:fillRect/>
          </a:stretch>
        </p:blipFill>
        <p:spPr>
          <a:xfrm>
            <a:off x="6586848" y="2088165"/>
            <a:ext cx="5119800" cy="3637753"/>
          </a:xfrm>
          <a:prstGeom prst="rect">
            <a:avLst/>
          </a:prstGeom>
          <a:ln w="19050">
            <a:solidFill>
              <a:schemeClr val="tx1"/>
            </a:solidFill>
          </a:ln>
        </p:spPr>
      </p:pic>
      <p:graphicFrame>
        <p:nvGraphicFramePr>
          <p:cNvPr id="5" name="Object 4">
            <a:extLst>
              <a:ext uri="{FF2B5EF4-FFF2-40B4-BE49-F238E27FC236}">
                <a16:creationId xmlns:a16="http://schemas.microsoft.com/office/drawing/2014/main" id="{86B2AF37-D7D7-2E0F-075D-698DE21A3C31}"/>
              </a:ext>
            </a:extLst>
          </p:cNvPr>
          <p:cNvGraphicFramePr>
            <a:graphicFrameLocks noChangeAspect="1"/>
          </p:cNvGraphicFramePr>
          <p:nvPr>
            <p:extLst>
              <p:ext uri="{D42A27DB-BD31-4B8C-83A1-F6EECF244321}">
                <p14:modId xmlns:p14="http://schemas.microsoft.com/office/powerpoint/2010/main" val="401183707"/>
              </p:ext>
            </p:extLst>
          </p:nvPr>
        </p:nvGraphicFramePr>
        <p:xfrm>
          <a:off x="652037" y="392068"/>
          <a:ext cx="1220869" cy="1360817"/>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652037" y="392068"/>
                        <a:ext cx="1220869" cy="1360817"/>
                      </a:xfrm>
                      <a:prstGeom prst="rect">
                        <a:avLst/>
                      </a:prstGeom>
                    </p:spPr>
                  </p:pic>
                </p:oleObj>
              </mc:Fallback>
            </mc:AlternateContent>
          </a:graphicData>
        </a:graphic>
      </p:graphicFrame>
    </p:spTree>
    <p:extLst>
      <p:ext uri="{BB962C8B-B14F-4D97-AF65-F5344CB8AC3E}">
        <p14:creationId xmlns:p14="http://schemas.microsoft.com/office/powerpoint/2010/main" val="3527035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9B17-30D3-4A57-C996-94FCFAD21F3F}"/>
              </a:ext>
            </a:extLst>
          </p:cNvPr>
          <p:cNvSpPr>
            <a:spLocks noGrp="1"/>
          </p:cNvSpPr>
          <p:nvPr>
            <p:ph type="title"/>
          </p:nvPr>
        </p:nvSpPr>
        <p:spPr>
          <a:xfrm>
            <a:off x="289169" y="365125"/>
            <a:ext cx="11590215" cy="1325563"/>
          </a:xfrm>
          <a:ln w="28575">
            <a:solidFill>
              <a:srgbClr val="C00000"/>
            </a:solidFill>
          </a:ln>
        </p:spPr>
        <p:txBody>
          <a:bodyPr/>
          <a:lstStyle/>
          <a:p>
            <a:r>
              <a:rPr lang="en-GB" b="1" dirty="0">
                <a:solidFill>
                  <a:srgbClr val="0070C0"/>
                </a:solidFill>
              </a:rPr>
              <a:t>                                                           </a:t>
            </a:r>
            <a:r>
              <a:rPr lang="en-GB" sz="4800" b="1" dirty="0">
                <a:solidFill>
                  <a:srgbClr val="0070C0"/>
                </a:solidFill>
              </a:rPr>
              <a:t>Ivy Cottage</a:t>
            </a:r>
          </a:p>
        </p:txBody>
      </p:sp>
      <p:sp>
        <p:nvSpPr>
          <p:cNvPr id="3" name="Content Placeholder 2">
            <a:extLst>
              <a:ext uri="{FF2B5EF4-FFF2-40B4-BE49-F238E27FC236}">
                <a16:creationId xmlns:a16="http://schemas.microsoft.com/office/drawing/2014/main" id="{DC9BA323-762F-C6A0-FEFF-E819973CFD5B}"/>
              </a:ext>
            </a:extLst>
          </p:cNvPr>
          <p:cNvSpPr>
            <a:spLocks noGrp="1"/>
          </p:cNvSpPr>
          <p:nvPr>
            <p:ph sz="half" idx="1"/>
          </p:nvPr>
        </p:nvSpPr>
        <p:spPr>
          <a:xfrm>
            <a:off x="289169" y="1844431"/>
            <a:ext cx="11590215" cy="4878354"/>
          </a:xfrm>
          <a:ln w="38100">
            <a:solidFill>
              <a:schemeClr val="accent2">
                <a:lumMod val="75000"/>
              </a:schemeClr>
            </a:solidFill>
          </a:ln>
        </p:spPr>
        <p:txBody>
          <a:bodyPr>
            <a:normAutofit fontScale="92500" lnSpcReduction="10000"/>
          </a:bodyPr>
          <a:lstStyle/>
          <a:p>
            <a:pPr marL="0" indent="0">
              <a:lnSpc>
                <a:spcPct val="110000"/>
              </a:lnSpc>
              <a:spcBef>
                <a:spcPts val="0"/>
              </a:spcBef>
              <a:buNone/>
            </a:pPr>
            <a:r>
              <a:rPr lang="en-GB" sz="3500" b="1" dirty="0">
                <a:solidFill>
                  <a:srgbClr val="0070C0"/>
                </a:solidFill>
              </a:rPr>
              <a:t>House Folder No: 19</a:t>
            </a:r>
          </a:p>
          <a:p>
            <a:pPr marL="0" indent="0">
              <a:lnSpc>
                <a:spcPct val="110000"/>
              </a:lnSpc>
              <a:spcBef>
                <a:spcPts val="0"/>
              </a:spcBef>
              <a:buNone/>
            </a:pPr>
            <a:r>
              <a:rPr lang="en-GB" sz="3500" b="1" dirty="0">
                <a:solidFill>
                  <a:schemeClr val="accent2">
                    <a:lumMod val="75000"/>
                  </a:schemeClr>
                </a:solidFill>
              </a:rPr>
              <a:t>IVY COTTAGE</a:t>
            </a:r>
          </a:p>
          <a:p>
            <a:pPr marL="0" indent="0">
              <a:lnSpc>
                <a:spcPct val="110000"/>
              </a:lnSpc>
              <a:spcBef>
                <a:spcPts val="0"/>
              </a:spcBef>
              <a:buNone/>
            </a:pPr>
            <a:r>
              <a:rPr lang="en-GB" sz="3000" dirty="0">
                <a:solidFill>
                  <a:srgbClr val="0070C0"/>
                </a:solidFill>
              </a:rPr>
              <a:t>We know the names of the people in this</a:t>
            </a:r>
          </a:p>
          <a:p>
            <a:pPr marL="0" indent="0">
              <a:lnSpc>
                <a:spcPct val="110000"/>
              </a:lnSpc>
              <a:spcBef>
                <a:spcPts val="0"/>
              </a:spcBef>
              <a:buNone/>
            </a:pPr>
            <a:r>
              <a:rPr lang="en-GB" sz="3000" dirty="0">
                <a:solidFill>
                  <a:srgbClr val="0070C0"/>
                </a:solidFill>
              </a:rPr>
              <a:t>1905 photograph! Their surname is Dufty</a:t>
            </a:r>
          </a:p>
          <a:p>
            <a:pPr marL="0" indent="0">
              <a:lnSpc>
                <a:spcPct val="110000"/>
              </a:lnSpc>
              <a:spcBef>
                <a:spcPts val="0"/>
              </a:spcBef>
              <a:buNone/>
            </a:pPr>
            <a:r>
              <a:rPr lang="en-GB" sz="3000" dirty="0">
                <a:solidFill>
                  <a:srgbClr val="0070C0"/>
                </a:solidFill>
              </a:rPr>
              <a:t>and the lady was Gertrude, an assistant </a:t>
            </a:r>
          </a:p>
          <a:p>
            <a:pPr marL="0" indent="0">
              <a:lnSpc>
                <a:spcPct val="110000"/>
              </a:lnSpc>
              <a:spcBef>
                <a:spcPts val="0"/>
              </a:spcBef>
              <a:buNone/>
            </a:pPr>
            <a:r>
              <a:rPr lang="en-GB" sz="3000" dirty="0">
                <a:solidFill>
                  <a:srgbClr val="0070C0"/>
                </a:solidFill>
              </a:rPr>
              <a:t>teacher at the school. They are wearing </a:t>
            </a:r>
          </a:p>
          <a:p>
            <a:pPr marL="0" indent="0">
              <a:lnSpc>
                <a:spcPct val="110000"/>
              </a:lnSpc>
              <a:spcBef>
                <a:spcPts val="0"/>
              </a:spcBef>
              <a:buNone/>
            </a:pPr>
            <a:r>
              <a:rPr lang="en-GB" sz="3000" dirty="0">
                <a:solidFill>
                  <a:srgbClr val="0070C0"/>
                </a:solidFill>
              </a:rPr>
              <a:t>smart clothes. Notice the old barrel the </a:t>
            </a:r>
          </a:p>
          <a:p>
            <a:pPr marL="0" indent="0">
              <a:lnSpc>
                <a:spcPct val="110000"/>
              </a:lnSpc>
              <a:spcBef>
                <a:spcPts val="0"/>
              </a:spcBef>
              <a:buNone/>
            </a:pPr>
            <a:r>
              <a:rPr lang="en-GB" sz="3000" dirty="0">
                <a:solidFill>
                  <a:srgbClr val="0070C0"/>
                </a:solidFill>
              </a:rPr>
              <a:t>little girl is standing on.</a:t>
            </a:r>
          </a:p>
          <a:p>
            <a:pPr marL="0" indent="0">
              <a:lnSpc>
                <a:spcPct val="110000"/>
              </a:lnSpc>
              <a:spcBef>
                <a:spcPts val="0"/>
              </a:spcBef>
              <a:buNone/>
            </a:pPr>
            <a:r>
              <a:rPr lang="en-GB" sz="3000" dirty="0">
                <a:solidFill>
                  <a:srgbClr val="00B050"/>
                </a:solidFill>
              </a:rPr>
              <a:t>What were barrels used for originally and</a:t>
            </a:r>
          </a:p>
          <a:p>
            <a:pPr marL="0" indent="0">
              <a:lnSpc>
                <a:spcPct val="110000"/>
              </a:lnSpc>
              <a:spcBef>
                <a:spcPts val="0"/>
              </a:spcBef>
              <a:buNone/>
            </a:pPr>
            <a:r>
              <a:rPr lang="en-GB" sz="3000" dirty="0">
                <a:solidFill>
                  <a:srgbClr val="00B050"/>
                </a:solidFill>
              </a:rPr>
              <a:t>what were they made of? </a:t>
            </a:r>
          </a:p>
          <a:p>
            <a:pPr marL="0" indent="0">
              <a:lnSpc>
                <a:spcPct val="110000"/>
              </a:lnSpc>
              <a:spcBef>
                <a:spcPts val="0"/>
              </a:spcBef>
              <a:buNone/>
            </a:pPr>
            <a:r>
              <a:rPr lang="en-GB" sz="2600" dirty="0">
                <a:solidFill>
                  <a:srgbClr val="DD7343"/>
                </a:solidFill>
              </a:rPr>
              <a:t>The next slide shows more old barrels.</a:t>
            </a:r>
          </a:p>
          <a:p>
            <a:pPr marL="0" indent="0">
              <a:buNone/>
            </a:pPr>
            <a:endParaRPr lang="en-GB" sz="2200" dirty="0">
              <a:solidFill>
                <a:srgbClr val="00B050"/>
              </a:solidFill>
            </a:endParaRPr>
          </a:p>
          <a:p>
            <a:pPr marL="0" indent="0">
              <a:buNone/>
            </a:pPr>
            <a:endParaRPr lang="en-GB" dirty="0">
              <a:solidFill>
                <a:schemeClr val="accent5">
                  <a:lumMod val="50000"/>
                </a:schemeClr>
              </a:solidFill>
            </a:endParaRPr>
          </a:p>
        </p:txBody>
      </p:sp>
      <p:pic>
        <p:nvPicPr>
          <p:cNvPr id="9" name="Picture 8" descr="A family standing in front of a thatched house">
            <a:extLst>
              <a:ext uri="{FF2B5EF4-FFF2-40B4-BE49-F238E27FC236}">
                <a16:creationId xmlns:a16="http://schemas.microsoft.com/office/drawing/2014/main" id="{87BA5FEC-C68B-8946-DC46-6A5DE9205377}"/>
              </a:ext>
            </a:extLst>
          </p:cNvPr>
          <p:cNvPicPr>
            <a:picLocks noChangeAspect="1"/>
          </p:cNvPicPr>
          <p:nvPr/>
        </p:nvPicPr>
        <p:blipFill>
          <a:blip r:embed="rId3">
            <a:extLst>
              <a:ext uri="{28A0092B-C50C-407E-A947-70E740481C1C}">
                <a14:useLocalDpi xmlns:a14="http://schemas.microsoft.com/office/drawing/2010/main" val="0"/>
              </a:ext>
            </a:extLst>
          </a:blip>
          <a:srcRect l="3905" t="4319" r="29423" b="-50"/>
          <a:stretch>
            <a:fillRect/>
          </a:stretch>
        </p:blipFill>
        <p:spPr>
          <a:xfrm>
            <a:off x="7453745" y="2020182"/>
            <a:ext cx="3920084" cy="4472693"/>
          </a:xfrm>
          <a:prstGeom prst="rect">
            <a:avLst/>
          </a:prstGeom>
          <a:ln w="19050">
            <a:solidFill>
              <a:srgbClr val="FFFFFF"/>
            </a:solidFill>
          </a:ln>
        </p:spPr>
      </p:pic>
      <p:graphicFrame>
        <p:nvGraphicFramePr>
          <p:cNvPr id="4" name="Object 3">
            <a:extLst>
              <a:ext uri="{FF2B5EF4-FFF2-40B4-BE49-F238E27FC236}">
                <a16:creationId xmlns:a16="http://schemas.microsoft.com/office/drawing/2014/main" id="{BFD87C8B-4B8A-07CE-3F4A-2DE2B65EB538}"/>
              </a:ext>
            </a:extLst>
          </p:cNvPr>
          <p:cNvGraphicFramePr>
            <a:graphicFrameLocks noChangeAspect="1"/>
          </p:cNvGraphicFramePr>
          <p:nvPr>
            <p:extLst>
              <p:ext uri="{D42A27DB-BD31-4B8C-83A1-F6EECF244321}">
                <p14:modId xmlns:p14="http://schemas.microsoft.com/office/powerpoint/2010/main" val="825264118"/>
              </p:ext>
            </p:extLst>
          </p:nvPr>
        </p:nvGraphicFramePr>
        <p:xfrm>
          <a:off x="626789" y="392069"/>
          <a:ext cx="1165068" cy="1298619"/>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626789" y="392069"/>
                        <a:ext cx="1165068" cy="1298619"/>
                      </a:xfrm>
                      <a:prstGeom prst="rect">
                        <a:avLst/>
                      </a:prstGeom>
                    </p:spPr>
                  </p:pic>
                </p:oleObj>
              </mc:Fallback>
            </mc:AlternateContent>
          </a:graphicData>
        </a:graphic>
      </p:graphicFrame>
    </p:spTree>
    <p:extLst>
      <p:ext uri="{BB962C8B-B14F-4D97-AF65-F5344CB8AC3E}">
        <p14:creationId xmlns:p14="http://schemas.microsoft.com/office/powerpoint/2010/main" val="1569295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a:extLst>
              <a:ext uri="{FF2B5EF4-FFF2-40B4-BE49-F238E27FC236}">
                <a16:creationId xmlns:a16="http://schemas.microsoft.com/office/drawing/2014/main" id="{B401945C-287D-2EDC-885A-6C5DAAF8175B}"/>
              </a:ext>
            </a:extLst>
          </p:cNvPr>
          <p:cNvSpPr txBox="1"/>
          <p:nvPr/>
        </p:nvSpPr>
        <p:spPr>
          <a:xfrm>
            <a:off x="557773" y="163556"/>
            <a:ext cx="11316677" cy="6283569"/>
          </a:xfrm>
          <a:prstGeom prst="rect">
            <a:avLst/>
          </a:prstGeom>
          <a:solidFill>
            <a:srgbClr val="FFFFFF"/>
          </a:solidFill>
          <a:ln w="38103">
            <a:solidFill>
              <a:srgbClr val="C00000"/>
            </a:solidFill>
            <a:prstDash val="solid"/>
          </a:ln>
        </p:spPr>
        <p:txBody>
          <a:bodyPr vert="horz" wrap="square" lIns="91440" tIns="45720" rIns="91440" bIns="45720" anchor="t" anchorCtr="0" compatLnSpc="1">
            <a:noAutofit/>
          </a:bodyPr>
          <a:lstStyle/>
          <a:p>
            <a:pPr>
              <a:lnSpc>
                <a:spcPct val="106000"/>
              </a:lnSpc>
              <a:spcAft>
                <a:spcPts val="800"/>
              </a:spcAft>
              <a:buNone/>
            </a:pPr>
            <a:r>
              <a:rPr lang="en-GB" sz="3200" b="1" kern="150" dirty="0">
                <a:solidFill>
                  <a:srgbClr val="DD7343"/>
                </a:solidFill>
                <a:effectLst/>
                <a:latin typeface="Aptos Light" panose="020B0004020202020204" pitchFamily="34" charset="0"/>
                <a:ea typeface="Aptos" panose="020B0004020202020204" pitchFamily="34" charset="0"/>
                <a:cs typeface="Calibri Light" panose="020F0302020204030204" pitchFamily="34" charset="0"/>
              </a:rPr>
              <a:t>Barrels</a:t>
            </a:r>
            <a:endParaRPr lang="en-GB" sz="3200" b="1" kern="150" dirty="0">
              <a:solidFill>
                <a:srgbClr val="DD7343"/>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00"/>
              </a:spcAft>
            </a:pPr>
            <a:r>
              <a:rPr lang="en-GB" sz="2800" kern="150" dirty="0">
                <a:solidFill>
                  <a:srgbClr val="0070C0"/>
                </a:solidFill>
                <a:effectLst/>
                <a:latin typeface="Aptos" panose="020B0004020202020204" pitchFamily="34" charset="0"/>
                <a:ea typeface="Aptos" panose="020B0004020202020204" pitchFamily="34" charset="0"/>
                <a:cs typeface="Calibri" panose="020F0502020204030204" pitchFamily="34" charset="0"/>
              </a:rPr>
              <a:t>Barrels were made from wood and iron by a </a:t>
            </a:r>
            <a:r>
              <a:rPr lang="en-GB" sz="2800" kern="150" dirty="0">
                <a:solidFill>
                  <a:srgbClr val="DD7343"/>
                </a:solidFill>
                <a:effectLst/>
                <a:latin typeface="Aptos" panose="020B0004020202020204" pitchFamily="34" charset="0"/>
                <a:ea typeface="Aptos" panose="020B0004020202020204" pitchFamily="34" charset="0"/>
                <a:cs typeface="Calibri" panose="020F0502020204030204" pitchFamily="34" charset="0"/>
              </a:rPr>
              <a:t>cooper</a:t>
            </a:r>
            <a:r>
              <a:rPr lang="en-GB" sz="2800" kern="150" dirty="0">
                <a:solidFill>
                  <a:srgbClr val="0070C0"/>
                </a:solidFill>
                <a:effectLst/>
                <a:latin typeface="Aptos" panose="020B0004020202020204" pitchFamily="34" charset="0"/>
                <a:ea typeface="Aptos" panose="020B0004020202020204" pitchFamily="34" charset="0"/>
                <a:cs typeface="Calibri" panose="020F0502020204030204" pitchFamily="34" charset="0"/>
              </a:rPr>
              <a:t> and that is where we get the surname Cooper.  The barrel is constructed from separate pieces planks held together with iron rings.  They have a flat wooden top and base and sometimes a tap.</a:t>
            </a:r>
            <a:endParaRPr lang="en-GB" sz="2800" kern="15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couple of wooden barrels&#10;&#10;AI-generated content may be incorrect.">
            <a:extLst>
              <a:ext uri="{FF2B5EF4-FFF2-40B4-BE49-F238E27FC236}">
                <a16:creationId xmlns:a16="http://schemas.microsoft.com/office/drawing/2014/main" id="{C053D5FD-8748-6B5F-33EB-C503087EC433}"/>
              </a:ext>
            </a:extLst>
          </p:cNvPr>
          <p:cNvPicPr/>
          <p:nvPr/>
        </p:nvPicPr>
        <p:blipFill>
          <a:blip r:embed="rId2"/>
          <a:stretch>
            <a:fillRect/>
          </a:stretch>
        </p:blipFill>
        <p:spPr>
          <a:xfrm>
            <a:off x="9583262" y="2287348"/>
            <a:ext cx="1781588" cy="1416542"/>
          </a:xfrm>
          <a:prstGeom prst="rect">
            <a:avLst/>
          </a:prstGeom>
          <a:noFill/>
          <a:ln>
            <a:noFill/>
            <a:prstDash/>
          </a:ln>
        </p:spPr>
      </p:pic>
      <p:pic>
        <p:nvPicPr>
          <p:cNvPr id="5" name="Picture 4" descr="A group of wooden barrels&#10;&#10;AI-generated content may be incorrect.">
            <a:extLst>
              <a:ext uri="{FF2B5EF4-FFF2-40B4-BE49-F238E27FC236}">
                <a16:creationId xmlns:a16="http://schemas.microsoft.com/office/drawing/2014/main" id="{FCA9558D-11E1-E1A7-908C-D84D728EBC0C}"/>
              </a:ext>
            </a:extLst>
          </p:cNvPr>
          <p:cNvPicPr/>
          <p:nvPr/>
        </p:nvPicPr>
        <p:blipFill>
          <a:blip r:embed="rId3"/>
          <a:stretch>
            <a:fillRect/>
          </a:stretch>
        </p:blipFill>
        <p:spPr>
          <a:xfrm>
            <a:off x="4265895" y="2688492"/>
            <a:ext cx="4807767" cy="3287414"/>
          </a:xfrm>
          <a:prstGeom prst="rect">
            <a:avLst/>
          </a:prstGeom>
          <a:noFill/>
          <a:ln>
            <a:noFill/>
            <a:prstDash/>
          </a:ln>
        </p:spPr>
      </p:pic>
      <p:pic>
        <p:nvPicPr>
          <p:cNvPr id="6" name="Picture 5" descr="A close up of a faucet&#10;&#10;AI-generated content may be incorrect.">
            <a:extLst>
              <a:ext uri="{FF2B5EF4-FFF2-40B4-BE49-F238E27FC236}">
                <a16:creationId xmlns:a16="http://schemas.microsoft.com/office/drawing/2014/main" id="{BCD76EA4-97AD-BA19-D8B4-1B8BF7A4BCDB}"/>
              </a:ext>
            </a:extLst>
          </p:cNvPr>
          <p:cNvPicPr/>
          <p:nvPr/>
        </p:nvPicPr>
        <p:blipFill>
          <a:blip r:embed="rId4"/>
          <a:stretch>
            <a:fillRect/>
          </a:stretch>
        </p:blipFill>
        <p:spPr>
          <a:xfrm>
            <a:off x="655135" y="2875887"/>
            <a:ext cx="3221771" cy="2407138"/>
          </a:xfrm>
          <a:prstGeom prst="rect">
            <a:avLst/>
          </a:prstGeom>
          <a:noFill/>
          <a:ln>
            <a:noFill/>
            <a:prstDash/>
          </a:ln>
        </p:spPr>
      </p:pic>
      <p:sp>
        <p:nvSpPr>
          <p:cNvPr id="7" name="TextBox 6">
            <a:extLst>
              <a:ext uri="{FF2B5EF4-FFF2-40B4-BE49-F238E27FC236}">
                <a16:creationId xmlns:a16="http://schemas.microsoft.com/office/drawing/2014/main" id="{889C6390-B183-8A9D-AA95-470FA757D1A6}"/>
              </a:ext>
            </a:extLst>
          </p:cNvPr>
          <p:cNvSpPr txBox="1"/>
          <p:nvPr/>
        </p:nvSpPr>
        <p:spPr>
          <a:xfrm>
            <a:off x="3916608" y="5975906"/>
            <a:ext cx="5838092" cy="471219"/>
          </a:xfrm>
          <a:prstGeom prst="rect">
            <a:avLst/>
          </a:prstGeom>
          <a:noFill/>
        </p:spPr>
        <p:txBody>
          <a:bodyPr wrap="square" rtlCol="0">
            <a:spAutoFit/>
          </a:bodyPr>
          <a:lstStyle/>
          <a:p>
            <a:pPr>
              <a:lnSpc>
                <a:spcPct val="106000"/>
              </a:lnSpc>
              <a:spcAft>
                <a:spcPts val="800"/>
              </a:spcAft>
              <a:buNone/>
            </a:pPr>
            <a:r>
              <a:rPr lang="en-GB" sz="2400" kern="15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Some very old barrels waiting to be reused.  </a:t>
            </a:r>
            <a:endParaRPr lang="en-GB" sz="2400" kern="15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D8DF179-D5BA-9D21-A4EC-8E64058BF099}"/>
              </a:ext>
            </a:extLst>
          </p:cNvPr>
          <p:cNvSpPr txBox="1"/>
          <p:nvPr/>
        </p:nvSpPr>
        <p:spPr>
          <a:xfrm>
            <a:off x="9583262" y="3781470"/>
            <a:ext cx="1781588" cy="2039276"/>
          </a:xfrm>
          <a:prstGeom prst="rect">
            <a:avLst/>
          </a:prstGeom>
          <a:noFill/>
        </p:spPr>
        <p:txBody>
          <a:bodyPr wrap="square" rtlCol="0">
            <a:spAutoFit/>
          </a:bodyPr>
          <a:lstStyle/>
          <a:p>
            <a:pPr algn="ctr">
              <a:lnSpc>
                <a:spcPct val="106000"/>
              </a:lnSpc>
              <a:spcAft>
                <a:spcPts val="800"/>
              </a:spcAft>
            </a:pPr>
            <a:r>
              <a:rPr lang="en-GB" sz="2000" kern="150" dirty="0">
                <a:solidFill>
                  <a:srgbClr val="00B050"/>
                </a:solidFill>
                <a:effectLst/>
                <a:latin typeface="Aptos" panose="020B0004020202020204" pitchFamily="34" charset="0"/>
                <a:ea typeface="Aptos" panose="020B0004020202020204" pitchFamily="34" charset="0"/>
                <a:cs typeface="Calibri" panose="020F0502020204030204" pitchFamily="34" charset="0"/>
              </a:rPr>
              <a:t>Barrels have been made for thousands of years and are still used today</a:t>
            </a:r>
            <a:r>
              <a:rPr lang="en-GB" sz="2000" kern="150" dirty="0">
                <a:solidFill>
                  <a:srgbClr val="C00000"/>
                </a:solidFill>
                <a:effectLst/>
                <a:latin typeface="Aptos" panose="020B0004020202020204" pitchFamily="34" charset="0"/>
                <a:ea typeface="Aptos" panose="020B0004020202020204" pitchFamily="34" charset="0"/>
                <a:cs typeface="Calibri" panose="020F0502020204030204" pitchFamily="34" charset="0"/>
              </a:rPr>
              <a:t>.</a:t>
            </a:r>
            <a:endParaRPr lang="en-GB" sz="2000" kern="15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5E93A26-64A4-755A-1D68-837AB49B5D91}"/>
              </a:ext>
            </a:extLst>
          </p:cNvPr>
          <p:cNvSpPr txBox="1"/>
          <p:nvPr/>
        </p:nvSpPr>
        <p:spPr>
          <a:xfrm>
            <a:off x="962393" y="5312915"/>
            <a:ext cx="2336800" cy="1015663"/>
          </a:xfrm>
          <a:prstGeom prst="rect">
            <a:avLst/>
          </a:prstGeom>
          <a:noFill/>
        </p:spPr>
        <p:txBody>
          <a:bodyPr wrap="square" rtlCol="0">
            <a:spAutoFit/>
          </a:bodyPr>
          <a:lstStyle/>
          <a:p>
            <a:pPr algn="ctr"/>
            <a:r>
              <a:rPr lang="en-GB" sz="20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A very smart barrel with brass rings and brass tap</a:t>
            </a:r>
            <a:endParaRPr lang="en-GB" sz="2000" dirty="0"/>
          </a:p>
        </p:txBody>
      </p:sp>
    </p:spTree>
    <p:extLst>
      <p:ext uri="{BB962C8B-B14F-4D97-AF65-F5344CB8AC3E}">
        <p14:creationId xmlns:p14="http://schemas.microsoft.com/office/powerpoint/2010/main" val="42332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21F64-D39B-4933-545E-7388375AB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05BC36-8E2C-29C2-E685-A12612E3A005}"/>
              </a:ext>
            </a:extLst>
          </p:cNvPr>
          <p:cNvSpPr>
            <a:spLocks noGrp="1"/>
          </p:cNvSpPr>
          <p:nvPr>
            <p:ph type="title"/>
          </p:nvPr>
        </p:nvSpPr>
        <p:spPr>
          <a:ln w="28575">
            <a:solidFill>
              <a:srgbClr val="C00000"/>
            </a:solidFill>
          </a:ln>
        </p:spPr>
        <p:txBody>
          <a:bodyPr/>
          <a:lstStyle/>
          <a:p>
            <a:r>
              <a:rPr lang="en-GB" b="1" dirty="0">
                <a:solidFill>
                  <a:srgbClr val="0070C0"/>
                </a:solidFill>
              </a:rPr>
              <a:t>                                          </a:t>
            </a:r>
            <a:r>
              <a:rPr lang="en-GB" sz="4800" b="1" dirty="0">
                <a:solidFill>
                  <a:srgbClr val="0070C0"/>
                </a:solidFill>
              </a:rPr>
              <a:t>Dorinda Cottages</a:t>
            </a:r>
          </a:p>
        </p:txBody>
      </p:sp>
      <p:sp>
        <p:nvSpPr>
          <p:cNvPr id="3" name="Content Placeholder 2">
            <a:extLst>
              <a:ext uri="{FF2B5EF4-FFF2-40B4-BE49-F238E27FC236}">
                <a16:creationId xmlns:a16="http://schemas.microsoft.com/office/drawing/2014/main" id="{96B0B538-CFDF-D7D4-759E-292CBCE9AE75}"/>
              </a:ext>
            </a:extLst>
          </p:cNvPr>
          <p:cNvSpPr>
            <a:spLocks noGrp="1"/>
          </p:cNvSpPr>
          <p:nvPr>
            <p:ph sz="half" idx="1"/>
          </p:nvPr>
        </p:nvSpPr>
        <p:spPr>
          <a:xfrm>
            <a:off x="838200" y="1920598"/>
            <a:ext cx="10494483" cy="4630126"/>
          </a:xfrm>
          <a:ln w="38100">
            <a:solidFill>
              <a:schemeClr val="accent2">
                <a:lumMod val="75000"/>
              </a:schemeClr>
            </a:solidFill>
          </a:ln>
        </p:spPr>
        <p:txBody>
          <a:bodyPr>
            <a:normAutofit fontScale="70000" lnSpcReduction="20000"/>
          </a:bodyPr>
          <a:lstStyle/>
          <a:p>
            <a:pPr marL="0" indent="0">
              <a:lnSpc>
                <a:spcPct val="100000"/>
              </a:lnSpc>
              <a:spcBef>
                <a:spcPts val="0"/>
              </a:spcBef>
              <a:buNone/>
            </a:pPr>
            <a:r>
              <a:rPr lang="en-GB" sz="4100" b="1" dirty="0">
                <a:solidFill>
                  <a:srgbClr val="0070C0"/>
                </a:solidFill>
              </a:rPr>
              <a:t>House Folder No: 20</a:t>
            </a:r>
          </a:p>
          <a:p>
            <a:pPr marL="0" indent="0">
              <a:lnSpc>
                <a:spcPct val="100000"/>
              </a:lnSpc>
              <a:spcBef>
                <a:spcPts val="0"/>
              </a:spcBef>
              <a:buNone/>
            </a:pPr>
            <a:r>
              <a:rPr lang="en-GB" sz="4100" b="1" dirty="0">
                <a:solidFill>
                  <a:schemeClr val="accent2">
                    <a:lumMod val="75000"/>
                  </a:schemeClr>
                </a:solidFill>
              </a:rPr>
              <a:t>DORI</a:t>
            </a:r>
            <a:r>
              <a:rPr lang="en-GB" sz="4100" b="1" dirty="0">
                <a:solidFill>
                  <a:srgbClr val="DD7343"/>
                </a:solidFill>
              </a:rPr>
              <a:t>NDA COTTAGES</a:t>
            </a:r>
          </a:p>
          <a:p>
            <a:pPr marL="0" indent="0">
              <a:lnSpc>
                <a:spcPct val="120000"/>
              </a:lnSpc>
              <a:spcBef>
                <a:spcPts val="0"/>
              </a:spcBef>
              <a:buNone/>
            </a:pPr>
            <a:r>
              <a:rPr lang="en-GB" sz="4000" dirty="0">
                <a:solidFill>
                  <a:srgbClr val="0070C0"/>
                </a:solidFill>
              </a:rPr>
              <a:t>This pair of houses are newer</a:t>
            </a:r>
          </a:p>
          <a:p>
            <a:pPr marL="0" indent="0">
              <a:lnSpc>
                <a:spcPct val="120000"/>
              </a:lnSpc>
              <a:spcBef>
                <a:spcPts val="0"/>
              </a:spcBef>
              <a:buNone/>
            </a:pPr>
            <a:r>
              <a:rPr lang="en-GB" sz="4000" dirty="0">
                <a:solidFill>
                  <a:srgbClr val="0070C0"/>
                </a:solidFill>
              </a:rPr>
              <a:t>and look different because </a:t>
            </a:r>
          </a:p>
          <a:p>
            <a:pPr marL="0" indent="0">
              <a:lnSpc>
                <a:spcPct val="120000"/>
              </a:lnSpc>
              <a:spcBef>
                <a:spcPts val="0"/>
              </a:spcBef>
              <a:buNone/>
            </a:pPr>
            <a:r>
              <a:rPr lang="en-GB" sz="4000" dirty="0">
                <a:solidFill>
                  <a:srgbClr val="0070C0"/>
                </a:solidFill>
              </a:rPr>
              <a:t>they have bricks on the </a:t>
            </a:r>
          </a:p>
          <a:p>
            <a:pPr marL="0" indent="0">
              <a:lnSpc>
                <a:spcPct val="120000"/>
              </a:lnSpc>
              <a:spcBef>
                <a:spcPts val="0"/>
              </a:spcBef>
              <a:buNone/>
            </a:pPr>
            <a:r>
              <a:rPr lang="en-GB" sz="4000" dirty="0">
                <a:solidFill>
                  <a:srgbClr val="0070C0"/>
                </a:solidFill>
              </a:rPr>
              <a:t>lower part, bigger windows </a:t>
            </a:r>
          </a:p>
          <a:p>
            <a:pPr marL="0" indent="0">
              <a:lnSpc>
                <a:spcPct val="120000"/>
              </a:lnSpc>
              <a:spcBef>
                <a:spcPts val="0"/>
              </a:spcBef>
              <a:buNone/>
            </a:pPr>
            <a:r>
              <a:rPr lang="en-GB" sz="4000" dirty="0">
                <a:solidFill>
                  <a:srgbClr val="0070C0"/>
                </a:solidFill>
              </a:rPr>
              <a:t>and a tiled roof. But even this </a:t>
            </a:r>
          </a:p>
          <a:p>
            <a:pPr marL="0" indent="0">
              <a:lnSpc>
                <a:spcPct val="120000"/>
              </a:lnSpc>
              <a:spcBef>
                <a:spcPts val="0"/>
              </a:spcBef>
              <a:buNone/>
            </a:pPr>
            <a:r>
              <a:rPr lang="en-GB" sz="4000" dirty="0">
                <a:solidFill>
                  <a:srgbClr val="0070C0"/>
                </a:solidFill>
              </a:rPr>
              <a:t>house was built over a </a:t>
            </a:r>
          </a:p>
          <a:p>
            <a:pPr marL="0" indent="0">
              <a:lnSpc>
                <a:spcPct val="120000"/>
              </a:lnSpc>
              <a:spcBef>
                <a:spcPts val="0"/>
              </a:spcBef>
              <a:buNone/>
            </a:pPr>
            <a:r>
              <a:rPr lang="en-GB" sz="4000" dirty="0">
                <a:solidFill>
                  <a:srgbClr val="0070C0"/>
                </a:solidFill>
              </a:rPr>
              <a:t>hundred years ago!</a:t>
            </a:r>
          </a:p>
          <a:p>
            <a:pPr marL="0" indent="0">
              <a:lnSpc>
                <a:spcPct val="100000"/>
              </a:lnSpc>
              <a:spcBef>
                <a:spcPts val="0"/>
              </a:spcBef>
              <a:buNone/>
            </a:pPr>
            <a:endParaRPr lang="en-GB" dirty="0">
              <a:solidFill>
                <a:srgbClr val="0070C0"/>
              </a:solidFill>
            </a:endParaRPr>
          </a:p>
          <a:p>
            <a:pPr marL="0" indent="0">
              <a:lnSpc>
                <a:spcPct val="100000"/>
              </a:lnSpc>
              <a:spcBef>
                <a:spcPts val="0"/>
              </a:spcBef>
              <a:buNone/>
            </a:pPr>
            <a:r>
              <a:rPr lang="en-GB" sz="3400" dirty="0">
                <a:solidFill>
                  <a:srgbClr val="00B050"/>
                </a:solidFill>
              </a:rPr>
              <a:t>What do you call two houses when </a:t>
            </a:r>
          </a:p>
          <a:p>
            <a:pPr marL="0" indent="0">
              <a:lnSpc>
                <a:spcPct val="100000"/>
              </a:lnSpc>
              <a:spcBef>
                <a:spcPts val="0"/>
              </a:spcBef>
              <a:buNone/>
            </a:pPr>
            <a:r>
              <a:rPr lang="en-GB" sz="3400" dirty="0">
                <a:solidFill>
                  <a:srgbClr val="00B050"/>
                </a:solidFill>
              </a:rPr>
              <a:t>they are joined together?</a:t>
            </a:r>
          </a:p>
          <a:p>
            <a:pPr marL="0" indent="0">
              <a:buNone/>
            </a:pPr>
            <a:endParaRPr lang="en-GB" dirty="0">
              <a:solidFill>
                <a:schemeClr val="accent5">
                  <a:lumMod val="50000"/>
                </a:schemeClr>
              </a:solidFill>
            </a:endParaRPr>
          </a:p>
        </p:txBody>
      </p:sp>
      <p:pic>
        <p:nvPicPr>
          <p:cNvPr id="2050" name="Picture 2" descr="Dorinda Cottages 1902">
            <a:extLst>
              <a:ext uri="{FF2B5EF4-FFF2-40B4-BE49-F238E27FC236}">
                <a16:creationId xmlns:a16="http://schemas.microsoft.com/office/drawing/2014/main" id="{FA624213-B8B9-E911-6568-E60550BE5E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2" t="2257" r="4843" b="6055"/>
          <a:stretch>
            <a:fillRect/>
          </a:stretch>
        </p:blipFill>
        <p:spPr bwMode="auto">
          <a:xfrm>
            <a:off x="5660412" y="2142835"/>
            <a:ext cx="5404752" cy="392545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4" name="Object 3">
            <a:extLst>
              <a:ext uri="{FF2B5EF4-FFF2-40B4-BE49-F238E27FC236}">
                <a16:creationId xmlns:a16="http://schemas.microsoft.com/office/drawing/2014/main" id="{1204A584-EB3C-BE35-E747-972D52001C4B}"/>
              </a:ext>
            </a:extLst>
          </p:cNvPr>
          <p:cNvGraphicFramePr>
            <a:graphicFrameLocks noChangeAspect="1"/>
          </p:cNvGraphicFramePr>
          <p:nvPr>
            <p:extLst>
              <p:ext uri="{D42A27DB-BD31-4B8C-83A1-F6EECF244321}">
                <p14:modId xmlns:p14="http://schemas.microsoft.com/office/powerpoint/2010/main" val="772542236"/>
              </p:ext>
            </p:extLst>
          </p:nvPr>
        </p:nvGraphicFramePr>
        <p:xfrm>
          <a:off x="988291" y="405917"/>
          <a:ext cx="1136073" cy="1266300"/>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5"/>
                      <a:stretch>
                        <a:fillRect/>
                      </a:stretch>
                    </p:blipFill>
                    <p:spPr>
                      <a:xfrm>
                        <a:off x="988291" y="405917"/>
                        <a:ext cx="1136073" cy="1266300"/>
                      </a:xfrm>
                      <a:prstGeom prst="rect">
                        <a:avLst/>
                      </a:prstGeom>
                    </p:spPr>
                  </p:pic>
                </p:oleObj>
              </mc:Fallback>
            </mc:AlternateContent>
          </a:graphicData>
        </a:graphic>
      </p:graphicFrame>
    </p:spTree>
    <p:extLst>
      <p:ext uri="{BB962C8B-B14F-4D97-AF65-F5344CB8AC3E}">
        <p14:creationId xmlns:p14="http://schemas.microsoft.com/office/powerpoint/2010/main" val="3179476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52E8-B334-4E03-B48E-312B725827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BB6F24-143E-0B47-E285-A6E482CCD83D}"/>
              </a:ext>
            </a:extLst>
          </p:cNvPr>
          <p:cNvSpPr>
            <a:spLocks noGrp="1"/>
          </p:cNvSpPr>
          <p:nvPr>
            <p:ph type="title"/>
          </p:nvPr>
        </p:nvSpPr>
        <p:spPr>
          <a:xfrm>
            <a:off x="838200" y="365125"/>
            <a:ext cx="10515600" cy="2007139"/>
          </a:xfrm>
          <a:ln w="28575">
            <a:solidFill>
              <a:srgbClr val="C00000"/>
            </a:solidFill>
          </a:ln>
        </p:spPr>
        <p:txBody>
          <a:bodyPr>
            <a:normAutofit/>
          </a:bodyPr>
          <a:lstStyle/>
          <a:p>
            <a:pPr algn="ctr"/>
            <a:r>
              <a:rPr lang="en-GB" b="1" dirty="0">
                <a:solidFill>
                  <a:srgbClr val="0070C0"/>
                </a:solidFill>
              </a:rPr>
              <a:t>           THAT IS THE END OF OUR QUICK VISIT</a:t>
            </a:r>
            <a:br>
              <a:rPr lang="en-GB" b="1" dirty="0">
                <a:solidFill>
                  <a:srgbClr val="0070C0"/>
                </a:solidFill>
              </a:rPr>
            </a:br>
            <a:r>
              <a:rPr lang="en-GB" b="1" dirty="0">
                <a:solidFill>
                  <a:srgbClr val="0070C0"/>
                </a:solidFill>
              </a:rPr>
              <a:t>            TO THE VILLAGE OF WICK  </a:t>
            </a:r>
            <a:br>
              <a:rPr lang="en-GB" b="1" dirty="0">
                <a:solidFill>
                  <a:srgbClr val="0070C0"/>
                </a:solidFill>
              </a:rPr>
            </a:br>
            <a:r>
              <a:rPr lang="en-GB" b="1" dirty="0">
                <a:solidFill>
                  <a:srgbClr val="0070C0"/>
                </a:solidFill>
              </a:rPr>
              <a:t>            OVER ONE HUNDRED YEARS AGO!           </a:t>
            </a:r>
          </a:p>
        </p:txBody>
      </p:sp>
      <p:sp>
        <p:nvSpPr>
          <p:cNvPr id="3" name="Content Placeholder 2">
            <a:extLst>
              <a:ext uri="{FF2B5EF4-FFF2-40B4-BE49-F238E27FC236}">
                <a16:creationId xmlns:a16="http://schemas.microsoft.com/office/drawing/2014/main" id="{8027B7D8-3913-2941-DA70-AD25372B8CB8}"/>
              </a:ext>
            </a:extLst>
          </p:cNvPr>
          <p:cNvSpPr>
            <a:spLocks noGrp="1"/>
          </p:cNvSpPr>
          <p:nvPr>
            <p:ph sz="half" idx="1"/>
          </p:nvPr>
        </p:nvSpPr>
        <p:spPr>
          <a:xfrm>
            <a:off x="817084" y="2524370"/>
            <a:ext cx="10515599" cy="4026354"/>
          </a:xfrm>
          <a:ln w="38100">
            <a:solidFill>
              <a:srgbClr val="0070C0"/>
            </a:solidFill>
          </a:ln>
        </p:spPr>
        <p:txBody>
          <a:bodyPr>
            <a:normAutofit fontScale="92500" lnSpcReduction="20000"/>
          </a:bodyPr>
          <a:lstStyle/>
          <a:p>
            <a:pPr marL="0" indent="0" algn="ctr">
              <a:buNone/>
            </a:pPr>
            <a:endParaRPr lang="en-GB" sz="4400" b="1" dirty="0">
              <a:solidFill>
                <a:srgbClr val="0070C0"/>
              </a:solidFill>
              <a:latin typeface="+mj-lt"/>
            </a:endParaRPr>
          </a:p>
          <a:p>
            <a:pPr marL="0" indent="0" algn="ctr">
              <a:buNone/>
            </a:pPr>
            <a:r>
              <a:rPr lang="en-GB" sz="4400" b="1" dirty="0">
                <a:solidFill>
                  <a:srgbClr val="68A042"/>
                </a:solidFill>
                <a:latin typeface="+mj-lt"/>
              </a:rPr>
              <a:t>Please open your House Folders.</a:t>
            </a:r>
          </a:p>
          <a:p>
            <a:pPr marL="0" indent="0" algn="ctr">
              <a:buNone/>
            </a:pPr>
            <a:r>
              <a:rPr lang="en-GB" sz="4400" b="1" dirty="0">
                <a:solidFill>
                  <a:srgbClr val="68A042"/>
                </a:solidFill>
                <a:latin typeface="+mj-lt"/>
              </a:rPr>
              <a:t>It is time to start your own investigations.</a:t>
            </a:r>
          </a:p>
          <a:p>
            <a:pPr marL="0" indent="0" algn="ctr">
              <a:buNone/>
            </a:pPr>
            <a:endParaRPr lang="en-GB" sz="4400" b="1" dirty="0">
              <a:solidFill>
                <a:srgbClr val="68A042"/>
              </a:solidFill>
              <a:latin typeface="+mj-lt"/>
            </a:endParaRPr>
          </a:p>
          <a:p>
            <a:pPr marL="0" indent="0" algn="ctr">
              <a:lnSpc>
                <a:spcPct val="100000"/>
              </a:lnSpc>
              <a:spcBef>
                <a:spcPts val="0"/>
              </a:spcBef>
              <a:buNone/>
            </a:pPr>
            <a:r>
              <a:rPr lang="en-GB" sz="4400" b="1" dirty="0">
                <a:solidFill>
                  <a:srgbClr val="DD7343"/>
                </a:solidFill>
                <a:latin typeface="+mj-lt"/>
              </a:rPr>
              <a:t>You will now become Wick History Detectives </a:t>
            </a:r>
          </a:p>
          <a:p>
            <a:pPr marL="0" indent="0" algn="ctr">
              <a:lnSpc>
                <a:spcPct val="100000"/>
              </a:lnSpc>
              <a:spcBef>
                <a:spcPts val="0"/>
              </a:spcBef>
              <a:buNone/>
            </a:pPr>
            <a:r>
              <a:rPr lang="en-GB" sz="4400" b="1" dirty="0">
                <a:solidFill>
                  <a:srgbClr val="DD7343"/>
                </a:solidFill>
                <a:latin typeface="+mj-lt"/>
              </a:rPr>
              <a:t>discovering some interesting facts about the family that lived in your house or cottage.</a:t>
            </a:r>
          </a:p>
        </p:txBody>
      </p:sp>
      <p:graphicFrame>
        <p:nvGraphicFramePr>
          <p:cNvPr id="4" name="Object 3">
            <a:extLst>
              <a:ext uri="{FF2B5EF4-FFF2-40B4-BE49-F238E27FC236}">
                <a16:creationId xmlns:a16="http://schemas.microsoft.com/office/drawing/2014/main" id="{C2B58CB4-BA4F-50F9-50DA-74975FBBA2A8}"/>
              </a:ext>
            </a:extLst>
          </p:cNvPr>
          <p:cNvGraphicFramePr>
            <a:graphicFrameLocks noChangeAspect="1"/>
          </p:cNvGraphicFramePr>
          <p:nvPr>
            <p:extLst>
              <p:ext uri="{D42A27DB-BD31-4B8C-83A1-F6EECF244321}">
                <p14:modId xmlns:p14="http://schemas.microsoft.com/office/powerpoint/2010/main" val="1101002093"/>
              </p:ext>
            </p:extLst>
          </p:nvPr>
        </p:nvGraphicFramePr>
        <p:xfrm>
          <a:off x="942109" y="465959"/>
          <a:ext cx="1164678" cy="1298185"/>
        </p:xfrm>
        <a:graphic>
          <a:graphicData uri="http://schemas.openxmlformats.org/presentationml/2006/ole">
            <mc:AlternateContent xmlns:mc="http://schemas.openxmlformats.org/markup-compatibility/2006">
              <mc:Choice xmlns:v="urn:schemas-microsoft-com:vml" Requires="v">
                <p:oleObj r:id="rId3" imgW="2105535" imgH="2346465" progId="">
                  <p:embed/>
                </p:oleObj>
              </mc:Choice>
              <mc:Fallback>
                <p:oleObj r:id="rId3"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4"/>
                      <a:stretch>
                        <a:fillRect/>
                      </a:stretch>
                    </p:blipFill>
                    <p:spPr>
                      <a:xfrm>
                        <a:off x="942109" y="465959"/>
                        <a:ext cx="1164678" cy="1298185"/>
                      </a:xfrm>
                      <a:prstGeom prst="rect">
                        <a:avLst/>
                      </a:prstGeom>
                    </p:spPr>
                  </p:pic>
                </p:oleObj>
              </mc:Fallback>
            </mc:AlternateContent>
          </a:graphicData>
        </a:graphic>
      </p:graphicFrame>
    </p:spTree>
    <p:extLst>
      <p:ext uri="{BB962C8B-B14F-4D97-AF65-F5344CB8AC3E}">
        <p14:creationId xmlns:p14="http://schemas.microsoft.com/office/powerpoint/2010/main" val="544938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FBC9A0-AC54-662D-8A7B-818D65A80014}"/>
              </a:ext>
            </a:extLst>
          </p:cNvPr>
          <p:cNvSpPr txBox="1"/>
          <p:nvPr/>
        </p:nvSpPr>
        <p:spPr>
          <a:xfrm>
            <a:off x="356616" y="1993392"/>
            <a:ext cx="8990584" cy="4095833"/>
          </a:xfrm>
          <a:prstGeom prst="rect">
            <a:avLst/>
          </a:prstGeom>
          <a:noFill/>
        </p:spPr>
        <p:txBody>
          <a:bodyPr wrap="square">
            <a:spAutoFit/>
          </a:bodyPr>
          <a:lstStyle/>
          <a:p>
            <a:r>
              <a:rPr lang="en-GB" sz="3600" dirty="0">
                <a:solidFill>
                  <a:srgbClr val="0070C0"/>
                </a:solidFill>
              </a:rPr>
              <a:t>If you would like to walk around Wick</a:t>
            </a:r>
          </a:p>
          <a:p>
            <a:r>
              <a:rPr lang="en-GB" sz="3600" dirty="0">
                <a:solidFill>
                  <a:srgbClr val="0070C0"/>
                </a:solidFill>
              </a:rPr>
              <a:t>after you have done this history study,</a:t>
            </a:r>
          </a:p>
          <a:p>
            <a:r>
              <a:rPr lang="en-GB" sz="3600" dirty="0">
                <a:solidFill>
                  <a:srgbClr val="0070C0"/>
                </a:solidFill>
              </a:rPr>
              <a:t>you will be able to see all the history information boards along the trail route.</a:t>
            </a:r>
          </a:p>
          <a:p>
            <a:endParaRPr lang="en-GB" sz="3600" dirty="0">
              <a:solidFill>
                <a:srgbClr val="0070C0"/>
              </a:solidFill>
            </a:endParaRPr>
          </a:p>
          <a:p>
            <a:r>
              <a:rPr lang="en-GB" sz="3600" b="1" dirty="0">
                <a:solidFill>
                  <a:srgbClr val="00B050"/>
                </a:solidFill>
              </a:rPr>
              <a:t>Look up</a:t>
            </a:r>
            <a:r>
              <a:rPr lang="en-GB" sz="3600" dirty="0">
                <a:solidFill>
                  <a:srgbClr val="0070C0"/>
                </a:solidFill>
              </a:rPr>
              <a:t>: Wick History Trail </a:t>
            </a:r>
            <a:r>
              <a:rPr lang="en-GB" sz="3600" dirty="0">
                <a:solidFill>
                  <a:srgbClr val="00B050"/>
                </a:solidFill>
              </a:rPr>
              <a:t>website for more information - press ctrl and click on link below</a:t>
            </a:r>
            <a:endParaRPr lang="en-GB" sz="3600" dirty="0"/>
          </a:p>
        </p:txBody>
      </p:sp>
      <p:pic>
        <p:nvPicPr>
          <p:cNvPr id="4" name="Picture 3" descr="A drawing of a building&#10;&#10;Description automatically generated">
            <a:extLst>
              <a:ext uri="{FF2B5EF4-FFF2-40B4-BE49-F238E27FC236}">
                <a16:creationId xmlns:a16="http://schemas.microsoft.com/office/drawing/2014/main" id="{1F33A9B8-AE3B-166A-59C1-62425C834C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790475" y="172008"/>
            <a:ext cx="1200715" cy="1624574"/>
          </a:xfrm>
          <a:prstGeom prst="rect">
            <a:avLst/>
          </a:prstGeom>
          <a:noFill/>
          <a:ln w="28575">
            <a:solidFill>
              <a:schemeClr val="bg1"/>
            </a:solidFill>
          </a:ln>
        </p:spPr>
      </p:pic>
      <p:sp>
        <p:nvSpPr>
          <p:cNvPr id="6" name="TextBox 5">
            <a:extLst>
              <a:ext uri="{FF2B5EF4-FFF2-40B4-BE49-F238E27FC236}">
                <a16:creationId xmlns:a16="http://schemas.microsoft.com/office/drawing/2014/main" id="{DC9ADCB7-FE21-6C55-7830-C8773A273A01}"/>
              </a:ext>
            </a:extLst>
          </p:cNvPr>
          <p:cNvSpPr txBox="1"/>
          <p:nvPr/>
        </p:nvSpPr>
        <p:spPr>
          <a:xfrm>
            <a:off x="2321345" y="6089225"/>
            <a:ext cx="6096000" cy="584775"/>
          </a:xfrm>
          <a:prstGeom prst="rect">
            <a:avLst/>
          </a:prstGeom>
          <a:noFill/>
        </p:spPr>
        <p:txBody>
          <a:bodyPr wrap="square">
            <a:spAutoFit/>
          </a:bodyPr>
          <a:lstStyle/>
          <a:p>
            <a:r>
              <a:rPr lang="en-GB" sz="3200" dirty="0">
                <a:solidFill>
                  <a:srgbClr val="DD7343"/>
                </a:solidFill>
                <a:hlinkClick r:id="rId5">
                  <a:extLst>
                    <a:ext uri="{A12FA001-AC4F-418D-AE19-62706E023703}">
                      <ahyp:hlinkClr xmlns:ahyp="http://schemas.microsoft.com/office/drawing/2018/hyperlinkcolor" val="tx"/>
                    </a:ext>
                  </a:extLst>
                </a:hlinkClick>
              </a:rPr>
              <a:t>http://www.wickhistory.co.uk/</a:t>
            </a:r>
            <a:endParaRPr lang="en-GB" sz="3200" dirty="0">
              <a:solidFill>
                <a:srgbClr val="DD7343"/>
              </a:solidFill>
            </a:endParaRPr>
          </a:p>
        </p:txBody>
      </p:sp>
      <p:sp>
        <p:nvSpPr>
          <p:cNvPr id="10" name="TextBox 9">
            <a:extLst>
              <a:ext uri="{FF2B5EF4-FFF2-40B4-BE49-F238E27FC236}">
                <a16:creationId xmlns:a16="http://schemas.microsoft.com/office/drawing/2014/main" id="{7AE76446-0115-6DD6-953C-929EA63DCDBC}"/>
              </a:ext>
            </a:extLst>
          </p:cNvPr>
          <p:cNvSpPr txBox="1"/>
          <p:nvPr/>
        </p:nvSpPr>
        <p:spPr>
          <a:xfrm>
            <a:off x="2369175" y="768775"/>
            <a:ext cx="5383686" cy="830997"/>
          </a:xfrm>
          <a:prstGeom prst="rect">
            <a:avLst/>
          </a:prstGeom>
          <a:noFill/>
        </p:spPr>
        <p:txBody>
          <a:bodyPr wrap="square" rtlCol="0">
            <a:spAutoFit/>
          </a:bodyPr>
          <a:lstStyle/>
          <a:p>
            <a:r>
              <a:rPr lang="en-GB" sz="4800" b="1" dirty="0">
                <a:solidFill>
                  <a:schemeClr val="accent2">
                    <a:lumMod val="75000"/>
                  </a:schemeClr>
                </a:solidFill>
                <a:latin typeface="+mj-lt"/>
              </a:rPr>
              <a:t>WICK HISTORY TRAIL</a:t>
            </a:r>
          </a:p>
        </p:txBody>
      </p:sp>
      <p:pic>
        <p:nvPicPr>
          <p:cNvPr id="16" name="Picture 15" descr="A map of a city&#10;&#10;AI-generated content may be incorrect.">
            <a:extLst>
              <a:ext uri="{FF2B5EF4-FFF2-40B4-BE49-F238E27FC236}">
                <a16:creationId xmlns:a16="http://schemas.microsoft.com/office/drawing/2014/main" id="{E0B4BEC4-9AAF-6F23-3B69-3F24052BCE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800" y="172038"/>
            <a:ext cx="4124989" cy="2942492"/>
          </a:xfrm>
          <a:prstGeom prst="rect">
            <a:avLst/>
          </a:prstGeom>
          <a:ln w="28575">
            <a:solidFill>
              <a:srgbClr val="DD7343"/>
            </a:solidFill>
          </a:ln>
        </p:spPr>
      </p:pic>
    </p:spTree>
    <p:extLst>
      <p:ext uri="{BB962C8B-B14F-4D97-AF65-F5344CB8AC3E}">
        <p14:creationId xmlns:p14="http://schemas.microsoft.com/office/powerpoint/2010/main" val="2039874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FD2F8-6A20-D5AF-95BA-723B62E379D0}"/>
              </a:ext>
            </a:extLst>
          </p:cNvPr>
          <p:cNvSpPr txBox="1"/>
          <p:nvPr/>
        </p:nvSpPr>
        <p:spPr>
          <a:xfrm>
            <a:off x="4408931" y="1560454"/>
            <a:ext cx="3374136" cy="1107996"/>
          </a:xfrm>
          <a:prstGeom prst="rect">
            <a:avLst/>
          </a:prstGeom>
          <a:noFill/>
          <a:ln w="28575">
            <a:solidFill>
              <a:srgbClr val="0070C0"/>
            </a:solidFill>
          </a:ln>
        </p:spPr>
        <p:txBody>
          <a:bodyPr wrap="square" rtlCol="0">
            <a:spAutoFit/>
          </a:bodyPr>
          <a:lstStyle/>
          <a:p>
            <a:r>
              <a:rPr lang="en-GB" sz="6600" dirty="0">
                <a:solidFill>
                  <a:srgbClr val="DD7343"/>
                </a:solidFill>
              </a:rPr>
              <a:t>THE END</a:t>
            </a:r>
          </a:p>
        </p:txBody>
      </p:sp>
      <p:pic>
        <p:nvPicPr>
          <p:cNvPr id="3" name="Picture 2" descr="A drawing of a building&#10;&#10;Description automatically generated">
            <a:extLst>
              <a:ext uri="{FF2B5EF4-FFF2-40B4-BE49-F238E27FC236}">
                <a16:creationId xmlns:a16="http://schemas.microsoft.com/office/drawing/2014/main" id="{E0C7A25D-8D44-59AD-5D6D-E396D1CC33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554188" y="68332"/>
            <a:ext cx="1907719" cy="2581154"/>
          </a:xfrm>
          <a:prstGeom prst="rect">
            <a:avLst/>
          </a:prstGeom>
          <a:noFill/>
          <a:ln w="28575">
            <a:solidFill>
              <a:schemeClr val="bg1"/>
            </a:solidFill>
          </a:ln>
        </p:spPr>
      </p:pic>
      <p:sp>
        <p:nvSpPr>
          <p:cNvPr id="5" name="TextBox 4">
            <a:extLst>
              <a:ext uri="{FF2B5EF4-FFF2-40B4-BE49-F238E27FC236}">
                <a16:creationId xmlns:a16="http://schemas.microsoft.com/office/drawing/2014/main" id="{3BDBC137-D092-F3CB-5A00-213C72BFA6D5}"/>
              </a:ext>
            </a:extLst>
          </p:cNvPr>
          <p:cNvSpPr txBox="1"/>
          <p:nvPr/>
        </p:nvSpPr>
        <p:spPr>
          <a:xfrm>
            <a:off x="295564" y="2881745"/>
            <a:ext cx="11656290" cy="2677656"/>
          </a:xfrm>
          <a:prstGeom prst="rect">
            <a:avLst/>
          </a:prstGeom>
          <a:noFill/>
        </p:spPr>
        <p:txBody>
          <a:bodyPr wrap="square">
            <a:spAutoFit/>
          </a:bodyPr>
          <a:lstStyle/>
          <a:p>
            <a:pPr algn="ctr"/>
            <a:r>
              <a:rPr lang="en-GB" sz="2800" b="1" dirty="0">
                <a:solidFill>
                  <a:srgbClr val="0070C0"/>
                </a:solidFill>
                <a:latin typeface="+mj-lt"/>
              </a:rPr>
              <a:t> </a:t>
            </a:r>
          </a:p>
          <a:p>
            <a:r>
              <a:rPr lang="en-GB" sz="2800" b="1" dirty="0">
                <a:solidFill>
                  <a:srgbClr val="68A042"/>
                </a:solidFill>
                <a:latin typeface="+mj-lt"/>
              </a:rPr>
              <a:t>Please note that earlier rural censuses did not specify the addresses of some of the villagers.  By using all the information available, number of rooms, the recording system and the probable route of surveyors who collect results of censuses, we have been able to make an informed guess as to which cottages or houses some of the families were living in at that time.</a:t>
            </a:r>
          </a:p>
        </p:txBody>
      </p:sp>
      <p:sp>
        <p:nvSpPr>
          <p:cNvPr id="6" name="TextBox 5">
            <a:extLst>
              <a:ext uri="{FF2B5EF4-FFF2-40B4-BE49-F238E27FC236}">
                <a16:creationId xmlns:a16="http://schemas.microsoft.com/office/drawing/2014/main" id="{6A93BA61-46D8-C853-C499-FFA20B74DA4F}"/>
              </a:ext>
            </a:extLst>
          </p:cNvPr>
          <p:cNvSpPr txBox="1"/>
          <p:nvPr/>
        </p:nvSpPr>
        <p:spPr>
          <a:xfrm>
            <a:off x="831272" y="5680365"/>
            <a:ext cx="10529455" cy="646331"/>
          </a:xfrm>
          <a:prstGeom prst="rect">
            <a:avLst/>
          </a:prstGeom>
          <a:noFill/>
        </p:spPr>
        <p:txBody>
          <a:bodyPr wrap="square" rtlCol="0">
            <a:spAutoFit/>
          </a:bodyPr>
          <a:lstStyle/>
          <a:p>
            <a:pPr algn="ctr"/>
            <a:r>
              <a:rPr lang="en-GB" dirty="0">
                <a:solidFill>
                  <a:srgbClr val="DD7343"/>
                </a:solidFill>
              </a:rPr>
              <a:t>Copyright of this PowerPoint presentation belongs to Deborah Overton and Wick Parish Council, </a:t>
            </a:r>
          </a:p>
          <a:p>
            <a:pPr algn="ctr"/>
            <a:r>
              <a:rPr lang="en-GB" dirty="0">
                <a:solidFill>
                  <a:srgbClr val="DD7343"/>
                </a:solidFill>
              </a:rPr>
              <a:t>in support of the Wick History Trail and is available only through their website.</a:t>
            </a:r>
          </a:p>
        </p:txBody>
      </p:sp>
    </p:spTree>
    <p:extLst>
      <p:ext uri="{BB962C8B-B14F-4D97-AF65-F5344CB8AC3E}">
        <p14:creationId xmlns:p14="http://schemas.microsoft.com/office/powerpoint/2010/main" val="2520215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AE4D5-9AA9-4293-2236-1D68F3DCE934}"/>
              </a:ext>
            </a:extLst>
          </p:cNvPr>
          <p:cNvSpPr>
            <a:spLocks noGrp="1"/>
          </p:cNvSpPr>
          <p:nvPr>
            <p:ph type="title"/>
          </p:nvPr>
        </p:nvSpPr>
        <p:spPr>
          <a:xfrm>
            <a:off x="452581" y="365125"/>
            <a:ext cx="11203709" cy="3135457"/>
          </a:xfrm>
          <a:ln w="19050">
            <a:solidFill>
              <a:srgbClr val="0070C0"/>
            </a:solidFill>
          </a:ln>
        </p:spPr>
        <p:txBody>
          <a:bodyPr/>
          <a:lstStyle/>
          <a:p>
            <a:pPr algn="ctr"/>
            <a:r>
              <a:rPr lang="en-GB" b="1" dirty="0">
                <a:solidFill>
                  <a:srgbClr val="0070C0"/>
                </a:solidFill>
              </a:rPr>
              <a:t>Extension Activity </a:t>
            </a:r>
            <a:br>
              <a:rPr lang="en-GB" b="1" dirty="0">
                <a:solidFill>
                  <a:schemeClr val="accent2">
                    <a:lumMod val="75000"/>
                  </a:schemeClr>
                </a:solidFill>
              </a:rPr>
            </a:br>
            <a:r>
              <a:rPr lang="en-GB" b="1" dirty="0">
                <a:solidFill>
                  <a:schemeClr val="accent2">
                    <a:lumMod val="75000"/>
                  </a:schemeClr>
                </a:solidFill>
              </a:rPr>
              <a:t>Look on next slide to examine an older </a:t>
            </a:r>
            <a:br>
              <a:rPr lang="en-GB" b="1" dirty="0">
                <a:solidFill>
                  <a:schemeClr val="accent2">
                    <a:lumMod val="75000"/>
                  </a:schemeClr>
                </a:solidFill>
              </a:rPr>
            </a:br>
            <a:r>
              <a:rPr lang="en-GB" b="1" dirty="0">
                <a:solidFill>
                  <a:schemeClr val="accent2">
                    <a:lumMod val="75000"/>
                  </a:schemeClr>
                </a:solidFill>
              </a:rPr>
              <a:t>map of 1884.</a:t>
            </a:r>
          </a:p>
        </p:txBody>
      </p:sp>
      <p:pic>
        <p:nvPicPr>
          <p:cNvPr id="3" name="Picture 2" descr="A drawing of a building&#10;&#10;Description automatically generated">
            <a:extLst>
              <a:ext uri="{FF2B5EF4-FFF2-40B4-BE49-F238E27FC236}">
                <a16:creationId xmlns:a16="http://schemas.microsoft.com/office/drawing/2014/main" id="{B0FEBE96-C6D4-78A9-02ED-EDC602F957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5149273" y="3671576"/>
            <a:ext cx="1893454" cy="2561853"/>
          </a:xfrm>
          <a:prstGeom prst="rect">
            <a:avLst/>
          </a:prstGeom>
          <a:noFill/>
          <a:ln w="28575">
            <a:solidFill>
              <a:schemeClr val="bg1"/>
            </a:solidFill>
          </a:ln>
        </p:spPr>
      </p:pic>
    </p:spTree>
    <p:extLst>
      <p:ext uri="{BB962C8B-B14F-4D97-AF65-F5344CB8AC3E}">
        <p14:creationId xmlns:p14="http://schemas.microsoft.com/office/powerpoint/2010/main" val="2905154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77711-DB4D-F489-B534-C6465190CA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DDE06-7D4D-10B3-B978-429400EB5239}"/>
              </a:ext>
            </a:extLst>
          </p:cNvPr>
          <p:cNvSpPr>
            <a:spLocks noGrp="1"/>
          </p:cNvSpPr>
          <p:nvPr>
            <p:ph type="title"/>
          </p:nvPr>
        </p:nvSpPr>
        <p:spPr>
          <a:xfrm>
            <a:off x="350982" y="212436"/>
            <a:ext cx="11431683" cy="6479696"/>
          </a:xfrm>
          <a:ln w="38100">
            <a:solidFill>
              <a:schemeClr val="accent1">
                <a:lumMod val="75000"/>
              </a:schemeClr>
            </a:solidFill>
          </a:ln>
        </p:spPr>
        <p:txBody>
          <a:bodyPr>
            <a:normAutofit/>
          </a:bodyPr>
          <a:lstStyle/>
          <a:p>
            <a:r>
              <a:rPr lang="en-GB" sz="6000" dirty="0">
                <a:solidFill>
                  <a:schemeClr val="accent2">
                    <a:lumMod val="75000"/>
                  </a:schemeClr>
                </a:solidFill>
              </a:rPr>
              <a:t>         </a:t>
            </a:r>
          </a:p>
        </p:txBody>
      </p:sp>
      <p:sp>
        <p:nvSpPr>
          <p:cNvPr id="8" name="TextBox 7">
            <a:extLst>
              <a:ext uri="{FF2B5EF4-FFF2-40B4-BE49-F238E27FC236}">
                <a16:creationId xmlns:a16="http://schemas.microsoft.com/office/drawing/2014/main" id="{8C2B97DF-7A54-C5BA-AA99-18D2D6A82DC0}"/>
              </a:ext>
            </a:extLst>
          </p:cNvPr>
          <p:cNvSpPr txBox="1"/>
          <p:nvPr/>
        </p:nvSpPr>
        <p:spPr>
          <a:xfrm>
            <a:off x="473965" y="1413639"/>
            <a:ext cx="4680344" cy="4893647"/>
          </a:xfrm>
          <a:prstGeom prst="rect">
            <a:avLst/>
          </a:prstGeom>
          <a:noFill/>
        </p:spPr>
        <p:txBody>
          <a:bodyPr wrap="square" rtlCol="0">
            <a:spAutoFit/>
          </a:bodyPr>
          <a:lstStyle/>
          <a:p>
            <a:r>
              <a:rPr lang="en-GB" sz="2800" dirty="0">
                <a:solidFill>
                  <a:srgbClr val="0070C0"/>
                </a:solidFill>
              </a:rPr>
              <a:t>This older map (1884) is more complicated.  Notice all those little dots. Those are all the trees in orchards around the village. Can you see the river and Pershore Bridge again?</a:t>
            </a:r>
          </a:p>
          <a:p>
            <a:r>
              <a:rPr lang="en-GB" sz="2400" b="1" dirty="0">
                <a:solidFill>
                  <a:srgbClr val="00B050"/>
                </a:solidFill>
                <a:latin typeface="+mj-lt"/>
              </a:rPr>
              <a:t>1)  What are orchards?</a:t>
            </a:r>
          </a:p>
          <a:p>
            <a:r>
              <a:rPr lang="en-GB" sz="2400" b="1" dirty="0">
                <a:solidFill>
                  <a:srgbClr val="00B050"/>
                </a:solidFill>
                <a:latin typeface="+mj-lt"/>
              </a:rPr>
              <a:t>2)  What might have been grown there? </a:t>
            </a:r>
          </a:p>
          <a:p>
            <a:r>
              <a:rPr lang="en-GB" sz="2400" b="1" dirty="0">
                <a:solidFill>
                  <a:srgbClr val="00B050"/>
                </a:solidFill>
                <a:latin typeface="+mj-lt"/>
              </a:rPr>
              <a:t>3)  Do you know the fruit that Pershore is most famous for? There are two sorts – what are they called?</a:t>
            </a:r>
            <a:endParaRPr lang="en-GB" sz="2400" dirty="0">
              <a:solidFill>
                <a:srgbClr val="00B050"/>
              </a:solidFill>
            </a:endParaRPr>
          </a:p>
        </p:txBody>
      </p:sp>
      <p:pic>
        <p:nvPicPr>
          <p:cNvPr id="5" name="Picture 4" descr="A map of a city&#10;&#10;Description automatically generated">
            <a:extLst>
              <a:ext uri="{FF2B5EF4-FFF2-40B4-BE49-F238E27FC236}">
                <a16:creationId xmlns:a16="http://schemas.microsoft.com/office/drawing/2014/main" id="{8D42F952-DE25-D8B7-80F2-0F22A0575B5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val="0"/>
              </a:ext>
            </a:extLst>
          </a:blip>
          <a:srcRect r="8878" b="1410"/>
          <a:stretch/>
        </p:blipFill>
        <p:spPr>
          <a:xfrm>
            <a:off x="5240304" y="1199438"/>
            <a:ext cx="6351311" cy="5153891"/>
          </a:xfrm>
          <a:prstGeom prst="rect">
            <a:avLst/>
          </a:prstGeom>
          <a:ln w="19050">
            <a:solidFill>
              <a:schemeClr val="tx1"/>
            </a:solidFill>
          </a:ln>
        </p:spPr>
      </p:pic>
      <p:sp>
        <p:nvSpPr>
          <p:cNvPr id="3" name="TextBox 2">
            <a:extLst>
              <a:ext uri="{FF2B5EF4-FFF2-40B4-BE49-F238E27FC236}">
                <a16:creationId xmlns:a16="http://schemas.microsoft.com/office/drawing/2014/main" id="{B94D4C13-B6A9-1E98-56E7-94892E422691}"/>
              </a:ext>
            </a:extLst>
          </p:cNvPr>
          <p:cNvSpPr txBox="1"/>
          <p:nvPr/>
        </p:nvSpPr>
        <p:spPr>
          <a:xfrm>
            <a:off x="1566725" y="721266"/>
            <a:ext cx="3673579" cy="646331"/>
          </a:xfrm>
          <a:prstGeom prst="rect">
            <a:avLst/>
          </a:prstGeom>
          <a:noFill/>
        </p:spPr>
        <p:txBody>
          <a:bodyPr wrap="square" rtlCol="0">
            <a:spAutoFit/>
          </a:bodyPr>
          <a:lstStyle/>
          <a:p>
            <a:r>
              <a:rPr lang="en-GB" sz="3600" dirty="0">
                <a:solidFill>
                  <a:srgbClr val="DD7343"/>
                </a:solidFill>
              </a:rPr>
              <a:t>Extension Activity </a:t>
            </a:r>
          </a:p>
        </p:txBody>
      </p:sp>
      <p:sp>
        <p:nvSpPr>
          <p:cNvPr id="9" name="TextBox 8">
            <a:extLst>
              <a:ext uri="{FF2B5EF4-FFF2-40B4-BE49-F238E27FC236}">
                <a16:creationId xmlns:a16="http://schemas.microsoft.com/office/drawing/2014/main" id="{0DC977E4-8EA9-6FF0-F1C0-C9A1EB4FBC96}"/>
              </a:ext>
            </a:extLst>
          </p:cNvPr>
          <p:cNvSpPr txBox="1"/>
          <p:nvPr/>
        </p:nvSpPr>
        <p:spPr>
          <a:xfrm>
            <a:off x="6243782" y="443566"/>
            <a:ext cx="4165600" cy="646331"/>
          </a:xfrm>
          <a:prstGeom prst="rect">
            <a:avLst/>
          </a:prstGeom>
          <a:noFill/>
        </p:spPr>
        <p:txBody>
          <a:bodyPr wrap="square" rtlCol="0">
            <a:spAutoFit/>
          </a:bodyPr>
          <a:lstStyle/>
          <a:p>
            <a:r>
              <a:rPr lang="en-GB" sz="3600" b="1" dirty="0">
                <a:solidFill>
                  <a:srgbClr val="0070C0"/>
                </a:solidFill>
                <a:latin typeface="+mj-lt"/>
              </a:rPr>
              <a:t>Wick OS Map of 1884</a:t>
            </a:r>
          </a:p>
        </p:txBody>
      </p:sp>
      <p:graphicFrame>
        <p:nvGraphicFramePr>
          <p:cNvPr id="6" name="Object 5">
            <a:extLst>
              <a:ext uri="{FF2B5EF4-FFF2-40B4-BE49-F238E27FC236}">
                <a16:creationId xmlns:a16="http://schemas.microsoft.com/office/drawing/2014/main" id="{6FDDC134-3F92-61B5-5DA5-8960B31FA875}"/>
              </a:ext>
            </a:extLst>
          </p:cNvPr>
          <p:cNvGraphicFramePr>
            <a:graphicFrameLocks noChangeAspect="1"/>
          </p:cNvGraphicFramePr>
          <p:nvPr>
            <p:extLst>
              <p:ext uri="{D42A27DB-BD31-4B8C-83A1-F6EECF244321}">
                <p14:modId xmlns:p14="http://schemas.microsoft.com/office/powerpoint/2010/main" val="1792221555"/>
              </p:ext>
            </p:extLst>
          </p:nvPr>
        </p:nvGraphicFramePr>
        <p:xfrm>
          <a:off x="544947" y="236585"/>
          <a:ext cx="1089892" cy="1214826"/>
        </p:xfrm>
        <a:graphic>
          <a:graphicData uri="http://schemas.openxmlformats.org/presentationml/2006/ole">
            <mc:AlternateContent xmlns:mc="http://schemas.openxmlformats.org/markup-compatibility/2006">
              <mc:Choice xmlns:v="urn:schemas-microsoft-com:vml" Requires="v">
                <p:oleObj r:id="rId5" imgW="2105535" imgH="2346465" progId="">
                  <p:embed/>
                </p:oleObj>
              </mc:Choice>
              <mc:Fallback>
                <p:oleObj r:id="rId5" imgW="2105535" imgH="2346465" progId="">
                  <p:embed/>
                  <p:pic>
                    <p:nvPicPr>
                      <p:cNvPr id="2" name="Object 1">
                        <a:extLst>
                          <a:ext uri="{FF2B5EF4-FFF2-40B4-BE49-F238E27FC236}">
                            <a16:creationId xmlns:a16="http://schemas.microsoft.com/office/drawing/2014/main" id="{938B5221-0E3C-F2C5-A81D-058D0C1444EA}"/>
                          </a:ext>
                        </a:extLst>
                      </p:cNvPr>
                      <p:cNvPicPr/>
                      <p:nvPr/>
                    </p:nvPicPr>
                    <p:blipFill>
                      <a:blip r:embed="rId6"/>
                      <a:stretch>
                        <a:fillRect/>
                      </a:stretch>
                    </p:blipFill>
                    <p:spPr>
                      <a:xfrm>
                        <a:off x="544947" y="236585"/>
                        <a:ext cx="1089892" cy="1214826"/>
                      </a:xfrm>
                      <a:prstGeom prst="rect">
                        <a:avLst/>
                      </a:prstGeom>
                    </p:spPr>
                  </p:pic>
                </p:oleObj>
              </mc:Fallback>
            </mc:AlternateContent>
          </a:graphicData>
        </a:graphic>
      </p:graphicFrame>
    </p:spTree>
    <p:extLst>
      <p:ext uri="{BB962C8B-B14F-4D97-AF65-F5344CB8AC3E}">
        <p14:creationId xmlns:p14="http://schemas.microsoft.com/office/powerpoint/2010/main" val="1823692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07666-0C90-9FB2-0751-61620730C6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272A54-F4EB-E136-8D8F-04005C97B9B1}"/>
              </a:ext>
            </a:extLst>
          </p:cNvPr>
          <p:cNvSpPr txBox="1"/>
          <p:nvPr/>
        </p:nvSpPr>
        <p:spPr>
          <a:xfrm>
            <a:off x="4408931" y="1560454"/>
            <a:ext cx="3374136" cy="1107996"/>
          </a:xfrm>
          <a:prstGeom prst="rect">
            <a:avLst/>
          </a:prstGeom>
          <a:noFill/>
          <a:ln w="28575">
            <a:solidFill>
              <a:srgbClr val="0070C0"/>
            </a:solidFill>
          </a:ln>
        </p:spPr>
        <p:txBody>
          <a:bodyPr wrap="square" rtlCol="0">
            <a:spAutoFit/>
          </a:bodyPr>
          <a:lstStyle/>
          <a:p>
            <a:r>
              <a:rPr lang="en-GB" sz="6600" dirty="0">
                <a:solidFill>
                  <a:srgbClr val="DD7343"/>
                </a:solidFill>
              </a:rPr>
              <a:t>THE END</a:t>
            </a:r>
          </a:p>
        </p:txBody>
      </p:sp>
      <p:pic>
        <p:nvPicPr>
          <p:cNvPr id="3" name="Picture 2" descr="A drawing of a building&#10;&#10;Description automatically generated">
            <a:extLst>
              <a:ext uri="{FF2B5EF4-FFF2-40B4-BE49-F238E27FC236}">
                <a16:creationId xmlns:a16="http://schemas.microsoft.com/office/drawing/2014/main" id="{831A9235-0265-D02A-2879-111197AC8D7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554188" y="87296"/>
            <a:ext cx="1907719" cy="2581154"/>
          </a:xfrm>
          <a:prstGeom prst="rect">
            <a:avLst/>
          </a:prstGeom>
          <a:noFill/>
          <a:ln w="28575">
            <a:solidFill>
              <a:schemeClr val="bg1"/>
            </a:solidFill>
          </a:ln>
        </p:spPr>
      </p:pic>
      <p:sp>
        <p:nvSpPr>
          <p:cNvPr id="6" name="TextBox 5">
            <a:extLst>
              <a:ext uri="{FF2B5EF4-FFF2-40B4-BE49-F238E27FC236}">
                <a16:creationId xmlns:a16="http://schemas.microsoft.com/office/drawing/2014/main" id="{BED057C3-6F5E-EDB5-D977-498C4854DE7E}"/>
              </a:ext>
            </a:extLst>
          </p:cNvPr>
          <p:cNvSpPr txBox="1"/>
          <p:nvPr/>
        </p:nvSpPr>
        <p:spPr>
          <a:xfrm>
            <a:off x="1127430" y="4651215"/>
            <a:ext cx="10529455" cy="1754326"/>
          </a:xfrm>
          <a:prstGeom prst="rect">
            <a:avLst/>
          </a:prstGeom>
          <a:noFill/>
        </p:spPr>
        <p:txBody>
          <a:bodyPr wrap="square" rtlCol="0">
            <a:spAutoFit/>
          </a:bodyPr>
          <a:lstStyle/>
          <a:p>
            <a:pPr algn="ctr"/>
            <a:r>
              <a:rPr lang="en-GB" dirty="0">
                <a:solidFill>
                  <a:srgbClr val="0070C0"/>
                </a:solidFill>
              </a:rPr>
              <a:t>Copyright of this PowerPoint presentation was created by Deborah Overton and Ellen </a:t>
            </a:r>
            <a:r>
              <a:rPr lang="en-GB" dirty="0" err="1">
                <a:solidFill>
                  <a:srgbClr val="0070C0"/>
                </a:solidFill>
              </a:rPr>
              <a:t>Honeybunn</a:t>
            </a:r>
            <a:r>
              <a:rPr lang="en-GB" dirty="0">
                <a:solidFill>
                  <a:srgbClr val="0070C0"/>
                </a:solidFill>
              </a:rPr>
              <a:t> </a:t>
            </a:r>
          </a:p>
          <a:p>
            <a:pPr algn="ctr"/>
            <a:r>
              <a:rPr lang="en-GB" dirty="0">
                <a:solidFill>
                  <a:srgbClr val="0070C0"/>
                </a:solidFill>
              </a:rPr>
              <a:t>for Wick Parish Council, </a:t>
            </a:r>
          </a:p>
          <a:p>
            <a:pPr algn="ctr"/>
            <a:r>
              <a:rPr lang="en-GB" dirty="0">
                <a:solidFill>
                  <a:srgbClr val="0070C0"/>
                </a:solidFill>
              </a:rPr>
              <a:t>in support of the Wick History Trail and is available only through their website.</a:t>
            </a:r>
          </a:p>
          <a:p>
            <a:pPr algn="ctr"/>
            <a:endParaRPr lang="en-GB" dirty="0">
              <a:solidFill>
                <a:srgbClr val="0070C0"/>
              </a:solidFill>
            </a:endParaRPr>
          </a:p>
          <a:p>
            <a:pPr algn="ctr"/>
            <a:r>
              <a:rPr lang="en-GB" dirty="0">
                <a:solidFill>
                  <a:srgbClr val="00B050"/>
                </a:solidFill>
              </a:rPr>
              <a:t>Contact: </a:t>
            </a:r>
            <a:r>
              <a:rPr lang="en-GB" dirty="0">
                <a:solidFill>
                  <a:srgbClr val="00B050"/>
                </a:solidFill>
                <a:hlinkClick r:id="rId5" action="ppaction://hlinksldjump"/>
              </a:rPr>
              <a:t>Wick History.co.uk</a:t>
            </a:r>
            <a:br>
              <a:rPr lang="en-GB" dirty="0">
                <a:solidFill>
                  <a:srgbClr val="00B050"/>
                </a:solidFill>
              </a:rPr>
            </a:br>
            <a:r>
              <a:rPr lang="en-GB" dirty="0">
                <a:solidFill>
                  <a:srgbClr val="00B050"/>
                </a:solidFill>
              </a:rPr>
              <a:t>For any further information or queries.</a:t>
            </a:r>
          </a:p>
        </p:txBody>
      </p:sp>
    </p:spTree>
    <p:extLst>
      <p:ext uri="{BB962C8B-B14F-4D97-AF65-F5344CB8AC3E}">
        <p14:creationId xmlns:p14="http://schemas.microsoft.com/office/powerpoint/2010/main" val="16801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CC5FB-6097-CBCD-E5B2-30A0C4F4B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5DAB9B-2715-F2A9-AE75-517AC5ED8666}"/>
              </a:ext>
            </a:extLst>
          </p:cNvPr>
          <p:cNvSpPr>
            <a:spLocks noGrp="1"/>
          </p:cNvSpPr>
          <p:nvPr>
            <p:ph type="ctrTitle"/>
          </p:nvPr>
        </p:nvSpPr>
        <p:spPr>
          <a:xfrm>
            <a:off x="605927" y="330740"/>
            <a:ext cx="10884666" cy="3463047"/>
          </a:xfrm>
          <a:ln w="76200">
            <a:solidFill>
              <a:schemeClr val="accent2">
                <a:lumMod val="75000"/>
              </a:schemeClr>
            </a:solidFill>
          </a:ln>
        </p:spPr>
        <p:txBody>
          <a:bodyPr>
            <a:normAutofit fontScale="90000"/>
          </a:bodyPr>
          <a:lstStyle/>
          <a:p>
            <a:r>
              <a:rPr lang="en-GB" sz="8000" dirty="0">
                <a:solidFill>
                  <a:schemeClr val="accent5">
                    <a:lumMod val="50000"/>
                  </a:schemeClr>
                </a:solidFill>
              </a:rPr>
              <a:t>       </a:t>
            </a: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r>
              <a:rPr lang="en-GB" sz="8000" dirty="0">
                <a:solidFill>
                  <a:schemeClr val="accent5">
                    <a:lumMod val="50000"/>
                  </a:schemeClr>
                </a:solidFill>
              </a:rPr>
              <a:t> </a:t>
            </a: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r>
              <a:rPr lang="en-GB" sz="5300" b="1" dirty="0">
                <a:solidFill>
                  <a:srgbClr val="DD7343"/>
                </a:solidFill>
              </a:rPr>
              <a:t>WHAT IS A </a:t>
            </a:r>
            <a:r>
              <a:rPr lang="en-GB" sz="5300" b="1" dirty="0">
                <a:solidFill>
                  <a:srgbClr val="DD7343"/>
                </a:solidFill>
                <a:latin typeface="+mn-lt"/>
              </a:rPr>
              <a:t>CENSUS?</a:t>
            </a:r>
            <a:br>
              <a:rPr lang="en-GB" sz="6000" dirty="0">
                <a:solidFill>
                  <a:srgbClr val="0070C0"/>
                </a:solidFill>
              </a:rPr>
            </a:br>
            <a:r>
              <a:rPr lang="en-GB" sz="6000" dirty="0">
                <a:solidFill>
                  <a:srgbClr val="0070C0"/>
                </a:solidFill>
              </a:rPr>
              <a:t> </a:t>
            </a:r>
            <a:r>
              <a:rPr lang="en-GB" sz="3600" b="1" dirty="0">
                <a:solidFill>
                  <a:srgbClr val="0070C0"/>
                </a:solidFill>
              </a:rPr>
              <a:t> A census was an official list made every 10 years of all</a:t>
            </a:r>
            <a:br>
              <a:rPr lang="en-GB" sz="3600" b="1" dirty="0">
                <a:solidFill>
                  <a:srgbClr val="0070C0"/>
                </a:solidFill>
              </a:rPr>
            </a:br>
            <a:r>
              <a:rPr lang="en-GB" sz="3600" b="1" dirty="0">
                <a:solidFill>
                  <a:srgbClr val="0070C0"/>
                </a:solidFill>
              </a:rPr>
              <a:t>the people living in every house in a village or town in England.</a:t>
            </a:r>
            <a:br>
              <a:rPr lang="en-GB" sz="3600" b="1" dirty="0">
                <a:solidFill>
                  <a:srgbClr val="0070C0"/>
                </a:solidFill>
              </a:rPr>
            </a:br>
            <a:br>
              <a:rPr lang="en-GB" sz="3600" b="1" dirty="0">
                <a:solidFill>
                  <a:srgbClr val="0070C0"/>
                </a:solidFill>
              </a:rPr>
            </a:br>
            <a:r>
              <a:rPr lang="en-GB" sz="3600" b="1" dirty="0">
                <a:solidFill>
                  <a:srgbClr val="00B050"/>
                </a:solidFill>
              </a:rPr>
              <a:t>You and your family would have been on the Census for 2021</a:t>
            </a:r>
            <a:br>
              <a:rPr lang="en-GB" sz="3100" b="1" dirty="0">
                <a:solidFill>
                  <a:srgbClr val="00B050"/>
                </a:solidFill>
              </a:rPr>
            </a:br>
            <a:endParaRPr lang="en-GB" sz="3100" b="1" dirty="0">
              <a:solidFill>
                <a:srgbClr val="00B050"/>
              </a:solidFill>
            </a:endParaRPr>
          </a:p>
        </p:txBody>
      </p:sp>
      <p:sp>
        <p:nvSpPr>
          <p:cNvPr id="3" name="Subtitle 2">
            <a:extLst>
              <a:ext uri="{FF2B5EF4-FFF2-40B4-BE49-F238E27FC236}">
                <a16:creationId xmlns:a16="http://schemas.microsoft.com/office/drawing/2014/main" id="{5D552824-C0A7-C4E8-D964-AE6465FF96ED}"/>
              </a:ext>
            </a:extLst>
          </p:cNvPr>
          <p:cNvSpPr>
            <a:spLocks noGrp="1"/>
          </p:cNvSpPr>
          <p:nvPr>
            <p:ph type="subTitle" idx="1"/>
          </p:nvPr>
        </p:nvSpPr>
        <p:spPr>
          <a:xfrm>
            <a:off x="605928" y="4027251"/>
            <a:ext cx="10999170" cy="2297091"/>
          </a:xfrm>
          <a:ln w="38100">
            <a:solidFill>
              <a:schemeClr val="accent2">
                <a:lumMod val="75000"/>
              </a:schemeClr>
            </a:solidFill>
          </a:ln>
        </p:spPr>
        <p:txBody>
          <a:bodyPr>
            <a:normAutofit fontScale="92500" lnSpcReduction="20000"/>
          </a:bodyPr>
          <a:lstStyle/>
          <a:p>
            <a:endParaRPr lang="en-GB" sz="4300" dirty="0">
              <a:solidFill>
                <a:schemeClr val="accent5">
                  <a:lumMod val="50000"/>
                </a:schemeClr>
              </a:solidFill>
            </a:endParaRPr>
          </a:p>
          <a:p>
            <a:r>
              <a:rPr lang="en-GB" sz="3200" b="1" dirty="0">
                <a:solidFill>
                  <a:srgbClr val="0070C0"/>
                </a:solidFill>
              </a:rPr>
              <a:t>WE WILL BE LOOKING AT OLD PHOTOGRAPHS </a:t>
            </a:r>
          </a:p>
          <a:p>
            <a:r>
              <a:rPr lang="en-GB" sz="3200" b="1" dirty="0">
                <a:solidFill>
                  <a:srgbClr val="0070C0"/>
                </a:solidFill>
              </a:rPr>
              <a:t>OF THE HOUSES AND COTTAGES IN WICK VILLAGE</a:t>
            </a:r>
          </a:p>
          <a:p>
            <a:r>
              <a:rPr lang="en-GB" sz="3200" b="1" dirty="0">
                <a:solidFill>
                  <a:srgbClr val="DD7343"/>
                </a:solidFill>
              </a:rPr>
              <a:t>SO WE CAN FIND OUT ABOUT THE FAMILIES WHO LIVED IN THEM FROM THE OLD CENSUS DOCUMENTS.</a:t>
            </a:r>
            <a:endParaRPr lang="en-GB" dirty="0">
              <a:solidFill>
                <a:schemeClr val="accent5">
                  <a:lumMod val="50000"/>
                </a:schemeClr>
              </a:solidFill>
            </a:endParaRPr>
          </a:p>
          <a:p>
            <a:endParaRPr lang="en-GB" dirty="0">
              <a:solidFill>
                <a:schemeClr val="accent5">
                  <a:lumMod val="50000"/>
                </a:schemeClr>
              </a:solidFill>
            </a:endParaRPr>
          </a:p>
          <a:p>
            <a:endParaRPr lang="en-GB" dirty="0"/>
          </a:p>
          <a:p>
            <a:endParaRPr lang="en-GB" dirty="0"/>
          </a:p>
          <a:p>
            <a:endParaRPr lang="en-GB" dirty="0"/>
          </a:p>
          <a:p>
            <a:endParaRPr lang="en-GB" dirty="0"/>
          </a:p>
        </p:txBody>
      </p:sp>
      <p:pic>
        <p:nvPicPr>
          <p:cNvPr id="8" name="Picture 7" descr="A drawing of a building&#10;&#10;Description automatically generated">
            <a:extLst>
              <a:ext uri="{FF2B5EF4-FFF2-40B4-BE49-F238E27FC236}">
                <a16:creationId xmlns:a16="http://schemas.microsoft.com/office/drawing/2014/main" id="{034753A8-0D43-DD0B-4337-7019ACB84EE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701407" y="423103"/>
            <a:ext cx="1032360" cy="1396789"/>
          </a:xfrm>
          <a:prstGeom prst="rect">
            <a:avLst/>
          </a:prstGeom>
          <a:noFill/>
          <a:ln w="28575">
            <a:solidFill>
              <a:schemeClr val="bg1"/>
            </a:solidFill>
          </a:ln>
        </p:spPr>
      </p:pic>
    </p:spTree>
    <p:extLst>
      <p:ext uri="{BB962C8B-B14F-4D97-AF65-F5344CB8AC3E}">
        <p14:creationId xmlns:p14="http://schemas.microsoft.com/office/powerpoint/2010/main" val="2805490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ABCCF0-1BE4-602B-604B-9A6005652E00}"/>
              </a:ext>
            </a:extLst>
          </p:cNvPr>
          <p:cNvSpPr txBox="1"/>
          <p:nvPr/>
        </p:nvSpPr>
        <p:spPr>
          <a:xfrm>
            <a:off x="203829" y="306515"/>
            <a:ext cx="8270849" cy="1569660"/>
          </a:xfrm>
          <a:prstGeom prst="rect">
            <a:avLst/>
          </a:prstGeom>
          <a:noFill/>
        </p:spPr>
        <p:txBody>
          <a:bodyPr wrap="square" rtlCol="0">
            <a:spAutoFit/>
          </a:bodyPr>
          <a:lstStyle/>
          <a:p>
            <a:r>
              <a:rPr lang="en-GB" sz="3200" dirty="0">
                <a:solidFill>
                  <a:srgbClr val="0070C0"/>
                </a:solidFill>
              </a:rPr>
              <a:t>This photo shows a family who lived on School Lane.  Below is a transcription of their entry in the 1911 Census. </a:t>
            </a:r>
          </a:p>
        </p:txBody>
      </p:sp>
      <p:graphicFrame>
        <p:nvGraphicFramePr>
          <p:cNvPr id="4" name="Table 3">
            <a:extLst>
              <a:ext uri="{FF2B5EF4-FFF2-40B4-BE49-F238E27FC236}">
                <a16:creationId xmlns:a16="http://schemas.microsoft.com/office/drawing/2014/main" id="{13624539-A2A9-494D-503C-201F8B146F2B}"/>
              </a:ext>
            </a:extLst>
          </p:cNvPr>
          <p:cNvGraphicFramePr>
            <a:graphicFrameLocks noGrp="1"/>
          </p:cNvGraphicFramePr>
          <p:nvPr>
            <p:extLst>
              <p:ext uri="{D42A27DB-BD31-4B8C-83A1-F6EECF244321}">
                <p14:modId xmlns:p14="http://schemas.microsoft.com/office/powerpoint/2010/main" val="2773689064"/>
              </p:ext>
            </p:extLst>
          </p:nvPr>
        </p:nvGraphicFramePr>
        <p:xfrm>
          <a:off x="332509" y="1833396"/>
          <a:ext cx="9082385" cy="3191207"/>
        </p:xfrm>
        <a:graphic>
          <a:graphicData uri="http://schemas.openxmlformats.org/drawingml/2006/table">
            <a:tbl>
              <a:tblPr>
                <a:tableStyleId>{5C22544A-7EE6-4342-B048-85BDC9FD1C3A}</a:tableStyleId>
              </a:tblPr>
              <a:tblGrid>
                <a:gridCol w="964154">
                  <a:extLst>
                    <a:ext uri="{9D8B030D-6E8A-4147-A177-3AD203B41FA5}">
                      <a16:colId xmlns:a16="http://schemas.microsoft.com/office/drawing/2014/main" val="1515585301"/>
                    </a:ext>
                  </a:extLst>
                </a:gridCol>
                <a:gridCol w="1065126">
                  <a:extLst>
                    <a:ext uri="{9D8B030D-6E8A-4147-A177-3AD203B41FA5}">
                      <a16:colId xmlns:a16="http://schemas.microsoft.com/office/drawing/2014/main" val="243308599"/>
                    </a:ext>
                  </a:extLst>
                </a:gridCol>
                <a:gridCol w="836934">
                  <a:extLst>
                    <a:ext uri="{9D8B030D-6E8A-4147-A177-3AD203B41FA5}">
                      <a16:colId xmlns:a16="http://schemas.microsoft.com/office/drawing/2014/main" val="2628897055"/>
                    </a:ext>
                  </a:extLst>
                </a:gridCol>
                <a:gridCol w="453938">
                  <a:extLst>
                    <a:ext uri="{9D8B030D-6E8A-4147-A177-3AD203B41FA5}">
                      <a16:colId xmlns:a16="http://schemas.microsoft.com/office/drawing/2014/main" val="1521412747"/>
                    </a:ext>
                  </a:extLst>
                </a:gridCol>
                <a:gridCol w="685539">
                  <a:extLst>
                    <a:ext uri="{9D8B030D-6E8A-4147-A177-3AD203B41FA5}">
                      <a16:colId xmlns:a16="http://schemas.microsoft.com/office/drawing/2014/main" val="3254005855"/>
                    </a:ext>
                  </a:extLst>
                </a:gridCol>
                <a:gridCol w="2121466">
                  <a:extLst>
                    <a:ext uri="{9D8B030D-6E8A-4147-A177-3AD203B41FA5}">
                      <a16:colId xmlns:a16="http://schemas.microsoft.com/office/drawing/2014/main" val="806704047"/>
                    </a:ext>
                  </a:extLst>
                </a:gridCol>
                <a:gridCol w="976540">
                  <a:extLst>
                    <a:ext uri="{9D8B030D-6E8A-4147-A177-3AD203B41FA5}">
                      <a16:colId xmlns:a16="http://schemas.microsoft.com/office/drawing/2014/main" val="4107823932"/>
                    </a:ext>
                  </a:extLst>
                </a:gridCol>
                <a:gridCol w="857739">
                  <a:extLst>
                    <a:ext uri="{9D8B030D-6E8A-4147-A177-3AD203B41FA5}">
                      <a16:colId xmlns:a16="http://schemas.microsoft.com/office/drawing/2014/main" val="1102334768"/>
                    </a:ext>
                  </a:extLst>
                </a:gridCol>
                <a:gridCol w="1120949">
                  <a:extLst>
                    <a:ext uri="{9D8B030D-6E8A-4147-A177-3AD203B41FA5}">
                      <a16:colId xmlns:a16="http://schemas.microsoft.com/office/drawing/2014/main" val="1115775943"/>
                    </a:ext>
                  </a:extLst>
                </a:gridCol>
              </a:tblGrid>
              <a:tr h="1267016">
                <a:tc>
                  <a:txBody>
                    <a:bodyPr/>
                    <a:lstStyle/>
                    <a:p>
                      <a:pPr algn="ctr" fontAlgn="b"/>
                      <a:r>
                        <a:rPr lang="en-GB" sz="2300" u="sng" strike="noStrike" dirty="0">
                          <a:effectLst/>
                        </a:rPr>
                        <a:t>CENSUS 1911</a:t>
                      </a:r>
                      <a:endParaRPr lang="en-GB" sz="2300" b="1" i="0" u="sng" strike="noStrike" dirty="0">
                        <a:solidFill>
                          <a:srgbClr val="000000"/>
                        </a:solidFill>
                        <a:effectLst/>
                        <a:latin typeface="Calibri" panose="020F0502020204030204" pitchFamily="34" charset="0"/>
                      </a:endParaRPr>
                    </a:p>
                  </a:txBody>
                  <a:tcPr marL="6149" marR="6149" marT="6149" marB="0" anchor="b"/>
                </a:tc>
                <a:tc>
                  <a:txBody>
                    <a:bodyPr/>
                    <a:lstStyle/>
                    <a:p>
                      <a:pPr algn="l" fontAlgn="b"/>
                      <a:r>
                        <a:rPr lang="en-GB" sz="1600" u="sng" strike="noStrike" dirty="0">
                          <a:effectLst/>
                        </a:rPr>
                        <a:t> </a:t>
                      </a:r>
                      <a:endParaRPr lang="en-GB" sz="1600" b="1" i="0" u="sng" strike="noStrike" dirty="0">
                        <a:solidFill>
                          <a:srgbClr val="ED7D31"/>
                        </a:solidFill>
                        <a:effectLst/>
                        <a:latin typeface="Calibri" panose="020F0502020204030204" pitchFamily="34" charset="0"/>
                      </a:endParaRPr>
                    </a:p>
                  </a:txBody>
                  <a:tcPr marL="6149" marR="6149" marT="6149" marB="0" anchor="b"/>
                </a:tc>
                <a:tc>
                  <a:txBody>
                    <a:bodyPr/>
                    <a:lstStyle/>
                    <a:p>
                      <a:pPr algn="l" fontAlgn="b"/>
                      <a:r>
                        <a:rPr lang="en-GB" sz="1600" u="sng" strike="noStrike" dirty="0">
                          <a:effectLst/>
                        </a:rPr>
                        <a:t> </a:t>
                      </a:r>
                      <a:endParaRPr lang="en-GB" sz="1600" b="1" i="0" u="sng" strike="noStrike" dirty="0">
                        <a:solidFill>
                          <a:srgbClr val="ED7D31"/>
                        </a:solidFill>
                        <a:effectLst/>
                        <a:latin typeface="Calibri" panose="020F0502020204030204" pitchFamily="34" charset="0"/>
                      </a:endParaRPr>
                    </a:p>
                  </a:txBody>
                  <a:tcPr marL="6149" marR="6149" marT="6149" marB="0" anchor="b"/>
                </a:tc>
                <a:tc>
                  <a:txBody>
                    <a:bodyPr/>
                    <a:lstStyle/>
                    <a:p>
                      <a:pPr algn="ctr" fontAlgn="b"/>
                      <a:r>
                        <a:rPr lang="en-GB" sz="1600" u="sng" strike="noStrike">
                          <a:effectLst/>
                        </a:rPr>
                        <a:t> </a:t>
                      </a:r>
                      <a:endParaRPr lang="en-GB" sz="1600" b="1" i="0" u="sng" strike="noStrike">
                        <a:solidFill>
                          <a:srgbClr val="ED7D31"/>
                        </a:solidFill>
                        <a:effectLst/>
                        <a:latin typeface="Calibri" panose="020F0502020204030204" pitchFamily="34" charset="0"/>
                      </a:endParaRPr>
                    </a:p>
                  </a:txBody>
                  <a:tcPr marL="6149" marR="6149" marT="6149" marB="0" anchor="b"/>
                </a:tc>
                <a:tc>
                  <a:txBody>
                    <a:bodyPr/>
                    <a:lstStyle/>
                    <a:p>
                      <a:pPr algn="l" fontAlgn="b"/>
                      <a:r>
                        <a:rPr lang="en-GB" sz="1600" u="sng" strike="noStrike">
                          <a:effectLst/>
                        </a:rPr>
                        <a:t> </a:t>
                      </a:r>
                      <a:endParaRPr lang="en-GB" sz="1600" b="1" i="0" u="sng" strike="noStrike">
                        <a:solidFill>
                          <a:srgbClr val="ED7D31"/>
                        </a:solidFill>
                        <a:effectLst/>
                        <a:latin typeface="Calibri" panose="020F0502020204030204" pitchFamily="34" charset="0"/>
                      </a:endParaRPr>
                    </a:p>
                  </a:txBody>
                  <a:tcPr marL="6149" marR="6149" marT="6149" marB="0" anchor="b"/>
                </a:tc>
                <a:tc>
                  <a:txBody>
                    <a:bodyPr/>
                    <a:lstStyle/>
                    <a:p>
                      <a:pPr algn="l" fontAlgn="b"/>
                      <a:r>
                        <a:rPr lang="en-GB" sz="1600" u="sng" strike="noStrike">
                          <a:effectLst/>
                        </a:rPr>
                        <a:t> </a:t>
                      </a:r>
                      <a:endParaRPr lang="en-GB" sz="1600" b="1" i="0" u="sng" strike="noStrike">
                        <a:solidFill>
                          <a:srgbClr val="ED7D31"/>
                        </a:solidFill>
                        <a:effectLst/>
                        <a:latin typeface="Calibri" panose="020F0502020204030204" pitchFamily="34" charset="0"/>
                      </a:endParaRPr>
                    </a:p>
                  </a:txBody>
                  <a:tcPr marL="6149" marR="6149" marT="6149" marB="0" anchor="b"/>
                </a:tc>
                <a:tc>
                  <a:txBody>
                    <a:bodyPr/>
                    <a:lstStyle/>
                    <a:p>
                      <a:pPr algn="l" fontAlgn="b"/>
                      <a:r>
                        <a:rPr lang="en-GB" sz="1600" u="sng" strike="noStrike" dirty="0">
                          <a:effectLst/>
                        </a:rPr>
                        <a:t> </a:t>
                      </a:r>
                      <a:endParaRPr lang="en-GB" sz="1600" b="1" i="0" u="sng" strike="noStrike" dirty="0">
                        <a:solidFill>
                          <a:srgbClr val="ED7D31"/>
                        </a:solidFill>
                        <a:effectLst/>
                        <a:latin typeface="Calibri" panose="020F0502020204030204" pitchFamily="34" charset="0"/>
                      </a:endParaRPr>
                    </a:p>
                  </a:txBody>
                  <a:tcPr marL="6149" marR="6149" marT="6149" marB="0" anchor="b"/>
                </a:tc>
                <a:tc>
                  <a:txBody>
                    <a:bodyPr/>
                    <a:lstStyle/>
                    <a:p>
                      <a:pPr algn="ctr" fontAlgn="b"/>
                      <a:r>
                        <a:rPr lang="en-GB" sz="1600" u="sng" strike="noStrike">
                          <a:effectLst/>
                        </a:rPr>
                        <a:t> </a:t>
                      </a:r>
                      <a:endParaRPr lang="en-GB" sz="1600" b="1" i="0" u="sng"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600" u="sng" strike="noStrike" dirty="0">
                          <a:effectLst/>
                        </a:rPr>
                        <a:t> </a:t>
                      </a:r>
                      <a:endParaRPr lang="en-GB" sz="1600" b="1" i="0" u="sng" strike="noStrike" dirty="0">
                        <a:solidFill>
                          <a:srgbClr val="000000"/>
                        </a:solidFill>
                        <a:effectLst/>
                        <a:latin typeface="Calibri" panose="020F0502020204030204" pitchFamily="34" charset="0"/>
                      </a:endParaRPr>
                    </a:p>
                  </a:txBody>
                  <a:tcPr marL="6149" marR="6149" marT="6149" marB="0" anchor="b"/>
                </a:tc>
                <a:extLst>
                  <a:ext uri="{0D108BD9-81ED-4DB2-BD59-A6C34878D82A}">
                    <a16:rowId xmlns:a16="http://schemas.microsoft.com/office/drawing/2014/main" val="447583527"/>
                  </a:ext>
                </a:extLst>
              </a:tr>
              <a:tr h="531025">
                <a:tc>
                  <a:txBody>
                    <a:bodyPr/>
                    <a:lstStyle/>
                    <a:p>
                      <a:pPr algn="ctr" fontAlgn="t"/>
                      <a:r>
                        <a:rPr lang="en-GB" sz="1600" u="sng" strike="noStrike">
                          <a:effectLst/>
                        </a:rPr>
                        <a:t>Record No.</a:t>
                      </a:r>
                      <a:endParaRPr lang="en-GB" sz="1600" b="1" i="0" u="sng" strike="noStrike">
                        <a:solidFill>
                          <a:srgbClr val="000000"/>
                        </a:solidFill>
                        <a:effectLst/>
                        <a:latin typeface="Calibri" panose="020F0502020204030204" pitchFamily="34" charset="0"/>
                      </a:endParaRPr>
                    </a:p>
                  </a:txBody>
                  <a:tcPr marL="6149" marR="6149" marT="6149" marB="0"/>
                </a:tc>
                <a:tc>
                  <a:txBody>
                    <a:bodyPr/>
                    <a:lstStyle/>
                    <a:p>
                      <a:pPr algn="l" fontAlgn="t"/>
                      <a:r>
                        <a:rPr lang="en-GB" sz="1600" u="sng" strike="noStrike">
                          <a:effectLst/>
                        </a:rPr>
                        <a:t>NAME</a:t>
                      </a:r>
                      <a:endParaRPr lang="en-GB" sz="1600" b="1" i="0" u="sng" strike="noStrike">
                        <a:solidFill>
                          <a:srgbClr val="000000"/>
                        </a:solidFill>
                        <a:effectLst/>
                        <a:latin typeface="Calibri" panose="020F0502020204030204" pitchFamily="34" charset="0"/>
                      </a:endParaRPr>
                    </a:p>
                  </a:txBody>
                  <a:tcPr marL="6149" marR="6149" marT="6149" marB="0"/>
                </a:tc>
                <a:tc>
                  <a:txBody>
                    <a:bodyPr/>
                    <a:lstStyle/>
                    <a:p>
                      <a:pPr algn="l" fontAlgn="t"/>
                      <a:r>
                        <a:rPr lang="en-GB" sz="1600" u="sng" strike="noStrike">
                          <a:effectLst/>
                        </a:rPr>
                        <a:t>Status </a:t>
                      </a:r>
                      <a:endParaRPr lang="en-GB" sz="1600" b="1" i="0" u="sng" strike="noStrike">
                        <a:solidFill>
                          <a:srgbClr val="000000"/>
                        </a:solidFill>
                        <a:effectLst/>
                        <a:latin typeface="Calibri" panose="020F0502020204030204" pitchFamily="34" charset="0"/>
                      </a:endParaRPr>
                    </a:p>
                  </a:txBody>
                  <a:tcPr marL="6149" marR="6149" marT="6149" marB="0"/>
                </a:tc>
                <a:tc>
                  <a:txBody>
                    <a:bodyPr/>
                    <a:lstStyle/>
                    <a:p>
                      <a:pPr algn="ctr" fontAlgn="t"/>
                      <a:r>
                        <a:rPr lang="en-GB" sz="1600" u="sng" strike="noStrike">
                          <a:effectLst/>
                        </a:rPr>
                        <a:t>Age</a:t>
                      </a:r>
                      <a:endParaRPr lang="en-GB" sz="1600" b="1" i="0" u="sng" strike="noStrike">
                        <a:solidFill>
                          <a:srgbClr val="000000"/>
                        </a:solidFill>
                        <a:effectLst/>
                        <a:latin typeface="Calibri" panose="020F0502020204030204" pitchFamily="34" charset="0"/>
                      </a:endParaRPr>
                    </a:p>
                  </a:txBody>
                  <a:tcPr marL="6149" marR="6149" marT="6149" marB="0"/>
                </a:tc>
                <a:tc>
                  <a:txBody>
                    <a:bodyPr/>
                    <a:lstStyle/>
                    <a:p>
                      <a:pPr algn="l" fontAlgn="t"/>
                      <a:r>
                        <a:rPr lang="en-GB" sz="1600" u="sng" strike="noStrike">
                          <a:effectLst/>
                        </a:rPr>
                        <a:t>M/S/W</a:t>
                      </a:r>
                      <a:endParaRPr lang="en-GB" sz="1600" b="1" i="0" u="sng" strike="noStrike">
                        <a:solidFill>
                          <a:srgbClr val="000000"/>
                        </a:solidFill>
                        <a:effectLst/>
                        <a:latin typeface="Calibri" panose="020F0502020204030204" pitchFamily="34" charset="0"/>
                      </a:endParaRPr>
                    </a:p>
                  </a:txBody>
                  <a:tcPr marL="6149" marR="6149" marT="6149" marB="0"/>
                </a:tc>
                <a:tc>
                  <a:txBody>
                    <a:bodyPr/>
                    <a:lstStyle/>
                    <a:p>
                      <a:pPr algn="l" fontAlgn="t"/>
                      <a:r>
                        <a:rPr lang="en-GB" sz="1600" u="sng" strike="noStrike">
                          <a:effectLst/>
                        </a:rPr>
                        <a:t>Occupation</a:t>
                      </a:r>
                      <a:endParaRPr lang="en-GB" sz="1600" b="1" i="0" u="sng" strike="noStrike">
                        <a:solidFill>
                          <a:srgbClr val="000000"/>
                        </a:solidFill>
                        <a:effectLst/>
                        <a:latin typeface="Calibri" panose="020F0502020204030204" pitchFamily="34" charset="0"/>
                      </a:endParaRPr>
                    </a:p>
                  </a:txBody>
                  <a:tcPr marL="6149" marR="6149" marT="6149" marB="0"/>
                </a:tc>
                <a:tc>
                  <a:txBody>
                    <a:bodyPr/>
                    <a:lstStyle/>
                    <a:p>
                      <a:pPr algn="l" fontAlgn="t"/>
                      <a:r>
                        <a:rPr lang="en-GB" sz="1600" u="sng" strike="noStrike">
                          <a:effectLst/>
                        </a:rPr>
                        <a:t>Birthplace</a:t>
                      </a:r>
                      <a:endParaRPr lang="en-GB" sz="1600" b="1" i="0" u="sng" strike="noStrike">
                        <a:solidFill>
                          <a:srgbClr val="000000"/>
                        </a:solidFill>
                        <a:effectLst/>
                        <a:latin typeface="Calibri" panose="020F0502020204030204" pitchFamily="34" charset="0"/>
                      </a:endParaRPr>
                    </a:p>
                  </a:txBody>
                  <a:tcPr marL="6149" marR="6149" marT="6149" marB="0"/>
                </a:tc>
                <a:tc>
                  <a:txBody>
                    <a:bodyPr/>
                    <a:lstStyle/>
                    <a:p>
                      <a:pPr algn="ctr" fontAlgn="t"/>
                      <a:r>
                        <a:rPr lang="en-GB" sz="1600" u="sng" strike="noStrike">
                          <a:effectLst/>
                        </a:rPr>
                        <a:t>Rooms</a:t>
                      </a:r>
                      <a:endParaRPr lang="en-GB" sz="1600" b="1" i="0" u="sng" strike="noStrike">
                        <a:solidFill>
                          <a:srgbClr val="000000"/>
                        </a:solidFill>
                        <a:effectLst/>
                        <a:latin typeface="Calibri" panose="020F0502020204030204" pitchFamily="34" charset="0"/>
                      </a:endParaRPr>
                    </a:p>
                  </a:txBody>
                  <a:tcPr marL="6149" marR="6149" marT="6149" marB="0"/>
                </a:tc>
                <a:tc>
                  <a:txBody>
                    <a:bodyPr/>
                    <a:lstStyle/>
                    <a:p>
                      <a:pPr algn="l" fontAlgn="t"/>
                      <a:r>
                        <a:rPr lang="en-GB" sz="1600" u="sng" strike="noStrike">
                          <a:effectLst/>
                        </a:rPr>
                        <a:t>House/ Notes</a:t>
                      </a:r>
                      <a:endParaRPr lang="en-GB" sz="1600" b="1" i="0" u="sng" strike="noStrike">
                        <a:solidFill>
                          <a:srgbClr val="000000"/>
                        </a:solidFill>
                        <a:effectLst/>
                        <a:latin typeface="Calibri" panose="020F0502020204030204" pitchFamily="34" charset="0"/>
                      </a:endParaRPr>
                    </a:p>
                  </a:txBody>
                  <a:tcPr marL="6149" marR="6149" marT="6149" marB="0"/>
                </a:tc>
                <a:extLst>
                  <a:ext uri="{0D108BD9-81ED-4DB2-BD59-A6C34878D82A}">
                    <a16:rowId xmlns:a16="http://schemas.microsoft.com/office/drawing/2014/main" val="3281755825"/>
                  </a:ext>
                </a:extLst>
              </a:tr>
              <a:tr h="268819">
                <a:tc>
                  <a:txBody>
                    <a:bodyPr/>
                    <a:lstStyle/>
                    <a:p>
                      <a:pPr algn="ctr" fontAlgn="b"/>
                      <a:r>
                        <a:rPr lang="en-GB" sz="1100" u="none" strike="noStrike">
                          <a:effectLst/>
                        </a:rPr>
                        <a:t>86</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600" u="none" strike="noStrike">
                          <a:effectLst/>
                        </a:rPr>
                        <a:t>IRELAND</a:t>
                      </a:r>
                      <a:endParaRPr lang="en-GB" sz="16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extLst>
                  <a:ext uri="{0D108BD9-81ED-4DB2-BD59-A6C34878D82A}">
                    <a16:rowId xmlns:a16="http://schemas.microsoft.com/office/drawing/2014/main" val="470162978"/>
                  </a:ext>
                </a:extLst>
              </a:tr>
              <a:tr h="189947">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Edwin</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Head</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56</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M 33 yrs</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Gardeners labourer</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Glos</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8 rooms</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extLst>
                  <a:ext uri="{0D108BD9-81ED-4DB2-BD59-A6C34878D82A}">
                    <a16:rowId xmlns:a16="http://schemas.microsoft.com/office/drawing/2014/main" val="2385400881"/>
                  </a:ext>
                </a:extLst>
              </a:tr>
              <a:tr h="186880">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Louisa</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Wife</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55</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M 33 yrs</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Charlton</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extLst>
                  <a:ext uri="{0D108BD9-81ED-4DB2-BD59-A6C34878D82A}">
                    <a16:rowId xmlns:a16="http://schemas.microsoft.com/office/drawing/2014/main" val="682268232"/>
                  </a:ext>
                </a:extLst>
              </a:tr>
              <a:tr h="186880">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Robert</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Son</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20</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Single</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Gardeners labourer</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WICK</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extLst>
                  <a:ext uri="{0D108BD9-81ED-4DB2-BD59-A6C34878D82A}">
                    <a16:rowId xmlns:a16="http://schemas.microsoft.com/office/drawing/2014/main" val="3866244017"/>
                  </a:ext>
                </a:extLst>
              </a:tr>
              <a:tr h="186880">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Thomas</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Son</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16</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Single</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Gardeners labourer</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WICK</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extLst>
                  <a:ext uri="{0D108BD9-81ED-4DB2-BD59-A6C34878D82A}">
                    <a16:rowId xmlns:a16="http://schemas.microsoft.com/office/drawing/2014/main" val="2012819367"/>
                  </a:ext>
                </a:extLst>
              </a:tr>
              <a:tr h="186880">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Doris</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Daughter</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12</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Scholar</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WICK</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extLst>
                  <a:ext uri="{0D108BD9-81ED-4DB2-BD59-A6C34878D82A}">
                    <a16:rowId xmlns:a16="http://schemas.microsoft.com/office/drawing/2014/main" val="2250561022"/>
                  </a:ext>
                </a:extLst>
              </a:tr>
              <a:tr h="186880">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Matilda</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Daughter</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9</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a:effectLst/>
                        </a:rPr>
                        <a:t>WICK</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ctr" fontAlgn="b"/>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149" marR="6149" marT="6149" marB="0" anchor="b"/>
                </a:tc>
                <a:tc>
                  <a:txBody>
                    <a:bodyPr/>
                    <a:lstStyle/>
                    <a:p>
                      <a:pPr algn="l" fontAlgn="b"/>
                      <a:r>
                        <a:rPr lang="en-GB" sz="1100" u="none" strike="noStrike" dirty="0">
                          <a:effectLst/>
                        </a:rPr>
                        <a:t> </a:t>
                      </a:r>
                      <a:endParaRPr lang="en-GB" sz="1100" b="1" i="0" u="none" strike="noStrike" dirty="0">
                        <a:solidFill>
                          <a:srgbClr val="000000"/>
                        </a:solidFill>
                        <a:effectLst/>
                        <a:latin typeface="Calibri" panose="020F0502020204030204" pitchFamily="34" charset="0"/>
                      </a:endParaRPr>
                    </a:p>
                  </a:txBody>
                  <a:tcPr marL="6149" marR="6149" marT="6149" marB="0" anchor="b"/>
                </a:tc>
                <a:extLst>
                  <a:ext uri="{0D108BD9-81ED-4DB2-BD59-A6C34878D82A}">
                    <a16:rowId xmlns:a16="http://schemas.microsoft.com/office/drawing/2014/main" val="2075856707"/>
                  </a:ext>
                </a:extLst>
              </a:tr>
            </a:tbl>
          </a:graphicData>
        </a:graphic>
      </p:graphicFrame>
      <p:pic>
        <p:nvPicPr>
          <p:cNvPr id="6" name="Picture 5" descr="A group of people with dogs&#10;&#10;AI-generated content may be incorrect.">
            <a:extLst>
              <a:ext uri="{FF2B5EF4-FFF2-40B4-BE49-F238E27FC236}">
                <a16:creationId xmlns:a16="http://schemas.microsoft.com/office/drawing/2014/main" id="{DAC43EBB-2E75-51B1-583C-86B0F7841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4018" y="164628"/>
            <a:ext cx="3604431" cy="6363685"/>
          </a:xfrm>
          <a:prstGeom prst="rect">
            <a:avLst/>
          </a:prstGeom>
        </p:spPr>
      </p:pic>
      <p:sp>
        <p:nvSpPr>
          <p:cNvPr id="8" name="TextBox 7">
            <a:extLst>
              <a:ext uri="{FF2B5EF4-FFF2-40B4-BE49-F238E27FC236}">
                <a16:creationId xmlns:a16="http://schemas.microsoft.com/office/drawing/2014/main" id="{F4D336A8-F567-08C7-FF5C-736F5D45B7A9}"/>
              </a:ext>
            </a:extLst>
          </p:cNvPr>
          <p:cNvSpPr txBox="1"/>
          <p:nvPr/>
        </p:nvSpPr>
        <p:spPr>
          <a:xfrm>
            <a:off x="263551" y="5126182"/>
            <a:ext cx="8135797" cy="1569660"/>
          </a:xfrm>
          <a:prstGeom prst="rect">
            <a:avLst/>
          </a:prstGeom>
          <a:noFill/>
        </p:spPr>
        <p:txBody>
          <a:bodyPr wrap="square" rtlCol="0">
            <a:spAutoFit/>
          </a:bodyPr>
          <a:lstStyle/>
          <a:p>
            <a:r>
              <a:rPr lang="en-GB" sz="2400" dirty="0">
                <a:solidFill>
                  <a:srgbClr val="00B050"/>
                </a:solidFill>
              </a:rPr>
              <a:t>Matilda was only 9 years old when the 1911 Census was made and Elsie had not been born yet! In this photograph Matilda would have been about 14 and Elsie about 4 or 5 years old. The older boys would have left home and be working by then</a:t>
            </a:r>
            <a:r>
              <a:rPr lang="en-GB" sz="2000" dirty="0">
                <a:solidFill>
                  <a:srgbClr val="00B050"/>
                </a:solidFill>
              </a:rPr>
              <a:t>.</a:t>
            </a:r>
          </a:p>
        </p:txBody>
      </p:sp>
    </p:spTree>
    <p:extLst>
      <p:ext uri="{BB962C8B-B14F-4D97-AF65-F5344CB8AC3E}">
        <p14:creationId xmlns:p14="http://schemas.microsoft.com/office/powerpoint/2010/main" val="3109239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F5004-E3CA-4943-0C52-E22C2C55E179}"/>
              </a:ext>
            </a:extLst>
          </p:cNvPr>
          <p:cNvSpPr txBox="1"/>
          <p:nvPr/>
        </p:nvSpPr>
        <p:spPr>
          <a:xfrm>
            <a:off x="288416" y="165087"/>
            <a:ext cx="5640435" cy="6555641"/>
          </a:xfrm>
          <a:prstGeom prst="rect">
            <a:avLst/>
          </a:prstGeom>
          <a:noFill/>
          <a:ln w="38100">
            <a:solidFill>
              <a:srgbClr val="DD7343"/>
            </a:solidFill>
          </a:ln>
        </p:spPr>
        <p:txBody>
          <a:bodyPr wrap="square" rtlCol="0">
            <a:spAutoFit/>
          </a:bodyPr>
          <a:lstStyle/>
          <a:p>
            <a:endParaRPr lang="en-GB" sz="2800" b="1" dirty="0">
              <a:solidFill>
                <a:srgbClr val="0070C0"/>
              </a:solidFill>
            </a:endParaRPr>
          </a:p>
          <a:p>
            <a:r>
              <a:rPr lang="en-GB" sz="2800" b="1" dirty="0">
                <a:solidFill>
                  <a:srgbClr val="0070C0"/>
                </a:solidFill>
              </a:rPr>
              <a:t>               JOBS AND OCCUPATIONS</a:t>
            </a:r>
          </a:p>
          <a:p>
            <a:endParaRPr lang="en-GB" sz="2800" b="1" dirty="0">
              <a:solidFill>
                <a:srgbClr val="0070C0"/>
              </a:solidFill>
            </a:endParaRPr>
          </a:p>
          <a:p>
            <a:r>
              <a:rPr lang="en-GB" sz="2800" b="1" dirty="0">
                <a:solidFill>
                  <a:srgbClr val="DD7343"/>
                </a:solidFill>
              </a:rPr>
              <a:t>We will also find out what jobs or occupations the villagers had.</a:t>
            </a:r>
          </a:p>
          <a:p>
            <a:endParaRPr lang="en-GB" sz="2800" dirty="0">
              <a:solidFill>
                <a:srgbClr val="00B050"/>
              </a:solidFill>
            </a:endParaRPr>
          </a:p>
          <a:p>
            <a:r>
              <a:rPr lang="en-GB" sz="2800" dirty="0">
                <a:solidFill>
                  <a:srgbClr val="0070C0"/>
                </a:solidFill>
              </a:rPr>
              <a:t>Notice Mrs Betsey Hall’s basket of washing and the white pinafores and aprons. Women often took in dirty washing for other people or worked as laundresses in the big houses.</a:t>
            </a:r>
          </a:p>
          <a:p>
            <a:endParaRPr lang="en-GB" sz="2800" dirty="0">
              <a:solidFill>
                <a:srgbClr val="0070C0"/>
              </a:solidFill>
            </a:endParaRPr>
          </a:p>
          <a:p>
            <a:r>
              <a:rPr lang="en-GB" sz="2800" dirty="0">
                <a:solidFill>
                  <a:srgbClr val="00B050"/>
                </a:solidFill>
              </a:rPr>
              <a:t>Do you know what day of the week was traditionally ‘Wash Day’? </a:t>
            </a:r>
          </a:p>
          <a:p>
            <a:r>
              <a:rPr lang="en-GB" sz="2800" dirty="0">
                <a:solidFill>
                  <a:srgbClr val="DD7343"/>
                </a:solidFill>
              </a:rPr>
              <a:t>See next slide for answer.</a:t>
            </a:r>
          </a:p>
        </p:txBody>
      </p:sp>
      <p:pic>
        <p:nvPicPr>
          <p:cNvPr id="4" name="Picture 3" descr="A group of people standing outside a house&#10;&#10;AI-generated content may be incorrect.">
            <a:extLst>
              <a:ext uri="{FF2B5EF4-FFF2-40B4-BE49-F238E27FC236}">
                <a16:creationId xmlns:a16="http://schemas.microsoft.com/office/drawing/2014/main" id="{2C5CA0FC-CE98-1A46-6107-B0712E1E9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150" y="534282"/>
            <a:ext cx="5807584" cy="5789436"/>
          </a:xfrm>
          <a:prstGeom prst="rect">
            <a:avLst/>
          </a:prstGeom>
        </p:spPr>
      </p:pic>
      <p:sp>
        <p:nvSpPr>
          <p:cNvPr id="5" name="TextBox 4">
            <a:extLst>
              <a:ext uri="{FF2B5EF4-FFF2-40B4-BE49-F238E27FC236}">
                <a16:creationId xmlns:a16="http://schemas.microsoft.com/office/drawing/2014/main" id="{348B0777-75EA-9FD5-BF57-E35037BAD9FE}"/>
              </a:ext>
            </a:extLst>
          </p:cNvPr>
          <p:cNvSpPr txBox="1"/>
          <p:nvPr/>
        </p:nvSpPr>
        <p:spPr>
          <a:xfrm>
            <a:off x="8174735" y="6412951"/>
            <a:ext cx="4825271" cy="369332"/>
          </a:xfrm>
          <a:prstGeom prst="rect">
            <a:avLst/>
          </a:prstGeom>
          <a:noFill/>
        </p:spPr>
        <p:txBody>
          <a:bodyPr wrap="square" rtlCol="0">
            <a:spAutoFit/>
          </a:bodyPr>
          <a:lstStyle/>
          <a:p>
            <a:r>
              <a:rPr lang="en-GB" dirty="0">
                <a:solidFill>
                  <a:srgbClr val="0070C0"/>
                </a:solidFill>
              </a:rPr>
              <a:t>Betsey Hall’s Cottage</a:t>
            </a:r>
          </a:p>
        </p:txBody>
      </p:sp>
      <p:graphicFrame>
        <p:nvGraphicFramePr>
          <p:cNvPr id="3" name="Object 2">
            <a:extLst>
              <a:ext uri="{FF2B5EF4-FFF2-40B4-BE49-F238E27FC236}">
                <a16:creationId xmlns:a16="http://schemas.microsoft.com/office/drawing/2014/main" id="{BB96421F-5ADA-42A3-F4D7-9DA978D5426C}"/>
              </a:ext>
            </a:extLst>
          </p:cNvPr>
          <p:cNvGraphicFramePr>
            <a:graphicFrameLocks noChangeAspect="1"/>
          </p:cNvGraphicFramePr>
          <p:nvPr>
            <p:extLst>
              <p:ext uri="{D42A27DB-BD31-4B8C-83A1-F6EECF244321}">
                <p14:modId xmlns:p14="http://schemas.microsoft.com/office/powerpoint/2010/main" val="339531122"/>
              </p:ext>
            </p:extLst>
          </p:nvPr>
        </p:nvGraphicFramePr>
        <p:xfrm>
          <a:off x="369889" y="203779"/>
          <a:ext cx="1228003" cy="1368769"/>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0" name=""/>
                      <p:cNvPicPr/>
                      <p:nvPr/>
                    </p:nvPicPr>
                    <p:blipFill>
                      <a:blip r:embed="rId5"/>
                      <a:stretch>
                        <a:fillRect/>
                      </a:stretch>
                    </p:blipFill>
                    <p:spPr>
                      <a:xfrm>
                        <a:off x="369889" y="203779"/>
                        <a:ext cx="1228003" cy="1368769"/>
                      </a:xfrm>
                      <a:prstGeom prst="rect">
                        <a:avLst/>
                      </a:prstGeom>
                    </p:spPr>
                  </p:pic>
                </p:oleObj>
              </mc:Fallback>
            </mc:AlternateContent>
          </a:graphicData>
        </a:graphic>
      </p:graphicFrame>
    </p:spTree>
    <p:extLst>
      <p:ext uri="{BB962C8B-B14F-4D97-AF65-F5344CB8AC3E}">
        <p14:creationId xmlns:p14="http://schemas.microsoft.com/office/powerpoint/2010/main" val="815867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460E97-F23E-8FA4-94CE-4486B4379AAC}"/>
              </a:ext>
            </a:extLst>
          </p:cNvPr>
          <p:cNvSpPr txBox="1"/>
          <p:nvPr/>
        </p:nvSpPr>
        <p:spPr>
          <a:xfrm>
            <a:off x="749808" y="4740558"/>
            <a:ext cx="10358164" cy="830997"/>
          </a:xfrm>
          <a:prstGeom prst="rect">
            <a:avLst/>
          </a:prstGeom>
          <a:noFill/>
        </p:spPr>
        <p:txBody>
          <a:bodyPr wrap="square">
            <a:spAutoFit/>
          </a:bodyPr>
          <a:lstStyle/>
          <a:p>
            <a:r>
              <a:rPr lang="en-GB" sz="2400" b="1" dirty="0">
                <a:solidFill>
                  <a:srgbClr val="0070C0"/>
                </a:solidFill>
                <a:latin typeface="+mj-lt"/>
              </a:rPr>
              <a:t>Extract taken form an excellent website about domestic life in the early 20</a:t>
            </a:r>
            <a:r>
              <a:rPr lang="en-GB" sz="2400" b="1" baseline="30000" dirty="0">
                <a:solidFill>
                  <a:srgbClr val="0070C0"/>
                </a:solidFill>
                <a:latin typeface="+mj-lt"/>
              </a:rPr>
              <a:t>th</a:t>
            </a:r>
            <a:r>
              <a:rPr lang="en-GB" sz="2400" b="1" dirty="0">
                <a:solidFill>
                  <a:srgbClr val="0070C0"/>
                </a:solidFill>
                <a:latin typeface="+mj-lt"/>
              </a:rPr>
              <a:t> century. With kind permission of the webmaster.</a:t>
            </a:r>
            <a:r>
              <a:rPr lang="en-GB" sz="2400" b="1" dirty="0">
                <a:solidFill>
                  <a:srgbClr val="DD7343"/>
                </a:solidFill>
              </a:rPr>
              <a:t> </a:t>
            </a:r>
            <a:endParaRPr lang="en-GB" sz="2400" b="1" dirty="0">
              <a:solidFill>
                <a:srgbClr val="0070C0"/>
              </a:solidFill>
              <a:latin typeface="+mj-lt"/>
            </a:endParaRPr>
          </a:p>
        </p:txBody>
      </p:sp>
      <p:sp>
        <p:nvSpPr>
          <p:cNvPr id="5" name="TextBox 4">
            <a:extLst>
              <a:ext uri="{FF2B5EF4-FFF2-40B4-BE49-F238E27FC236}">
                <a16:creationId xmlns:a16="http://schemas.microsoft.com/office/drawing/2014/main" id="{90C689B8-26C5-B048-D313-3946DF1CC0B5}"/>
              </a:ext>
            </a:extLst>
          </p:cNvPr>
          <p:cNvSpPr txBox="1"/>
          <p:nvPr/>
        </p:nvSpPr>
        <p:spPr>
          <a:xfrm>
            <a:off x="749808" y="440128"/>
            <a:ext cx="10621593" cy="3600986"/>
          </a:xfrm>
          <a:prstGeom prst="rect">
            <a:avLst/>
          </a:prstGeom>
          <a:noFill/>
          <a:ln w="38100">
            <a:solidFill>
              <a:schemeClr val="accent2">
                <a:lumMod val="75000"/>
              </a:schemeClr>
            </a:solidFill>
          </a:ln>
        </p:spPr>
        <p:txBody>
          <a:bodyPr wrap="square">
            <a:spAutoFit/>
          </a:bodyPr>
          <a:lstStyle/>
          <a:p>
            <a:pPr algn="ctr">
              <a:spcBef>
                <a:spcPts val="1500"/>
              </a:spcBef>
              <a:buNone/>
            </a:pPr>
            <a:r>
              <a:rPr lang="en-GB" sz="3600" b="1" i="0" dirty="0">
                <a:solidFill>
                  <a:srgbClr val="0070C0"/>
                </a:solidFill>
                <a:effectLst/>
                <a:latin typeface="+mj-lt"/>
                <a:ea typeface="Cambria Math" panose="02040503050406030204" pitchFamily="18" charset="0"/>
              </a:rPr>
              <a:t>Washday –</a:t>
            </a:r>
            <a:r>
              <a:rPr lang="en-GB" sz="3600" b="1" dirty="0">
                <a:solidFill>
                  <a:srgbClr val="0070C0"/>
                </a:solidFill>
                <a:latin typeface="+mj-lt"/>
                <a:ea typeface="Cambria Math" panose="02040503050406030204" pitchFamily="18" charset="0"/>
              </a:rPr>
              <a:t> was </a:t>
            </a:r>
            <a:r>
              <a:rPr lang="en-GB" sz="3600" b="1" i="0" dirty="0">
                <a:solidFill>
                  <a:srgbClr val="0070C0"/>
                </a:solidFill>
                <a:effectLst/>
                <a:latin typeface="+mj-lt"/>
                <a:ea typeface="Cambria Math" panose="02040503050406030204" pitchFamily="18" charset="0"/>
              </a:rPr>
              <a:t>always Monday</a:t>
            </a:r>
          </a:p>
          <a:p>
            <a:pPr>
              <a:buNone/>
            </a:pPr>
            <a:r>
              <a:rPr lang="en-GB" sz="3200" b="1" i="0" dirty="0">
                <a:solidFill>
                  <a:srgbClr val="00B050"/>
                </a:solidFill>
                <a:effectLst/>
                <a:latin typeface="+mj-lt"/>
                <a:ea typeface="Cambria Math" panose="02040503050406030204" pitchFamily="18" charset="0"/>
              </a:rPr>
              <a:t>Washday was once a week. It was easier to do it on one single day.  It was always on a Monday, and it took the whole day</a:t>
            </a:r>
            <a:r>
              <a:rPr lang="en-GB" sz="3200" b="1" dirty="0">
                <a:solidFill>
                  <a:srgbClr val="00B050"/>
                </a:solidFill>
                <a:latin typeface="+mj-lt"/>
                <a:ea typeface="Cambria Math" panose="02040503050406030204" pitchFamily="18" charset="0"/>
              </a:rPr>
              <a:t>,</a:t>
            </a:r>
            <a:r>
              <a:rPr lang="en-GB" sz="3200" b="1" i="0" dirty="0">
                <a:solidFill>
                  <a:srgbClr val="00B050"/>
                </a:solidFill>
                <a:effectLst/>
                <a:latin typeface="+mj-lt"/>
                <a:ea typeface="Cambria Math" panose="02040503050406030204" pitchFamily="18" charset="0"/>
              </a:rPr>
              <a:t> starting between five and six o'clock in the morning. There was no time to prepare meals. That was why washday was always on a Monday, because the meals could be cold leftovers from the Sunday roast</a:t>
            </a:r>
            <a:r>
              <a:rPr lang="en-GB" sz="3200" b="1" i="0" dirty="0">
                <a:solidFill>
                  <a:srgbClr val="00B050"/>
                </a:solidFill>
                <a:effectLst/>
                <a:latin typeface="+mj-lt"/>
              </a:rPr>
              <a:t>.  Everyone did their washing on Monday.</a:t>
            </a:r>
          </a:p>
        </p:txBody>
      </p:sp>
    </p:spTree>
    <p:extLst>
      <p:ext uri="{BB962C8B-B14F-4D97-AF65-F5344CB8AC3E}">
        <p14:creationId xmlns:p14="http://schemas.microsoft.com/office/powerpoint/2010/main" val="772104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building&#10;&#10;Description automatically generated">
            <a:extLst>
              <a:ext uri="{FF2B5EF4-FFF2-40B4-BE49-F238E27FC236}">
                <a16:creationId xmlns:a16="http://schemas.microsoft.com/office/drawing/2014/main" id="{A8A2D8EA-C676-FDBD-F050-490D162360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618836" y="558025"/>
            <a:ext cx="1131769" cy="1531289"/>
          </a:xfrm>
          <a:prstGeom prst="rect">
            <a:avLst/>
          </a:prstGeom>
          <a:noFill/>
          <a:ln w="28575">
            <a:solidFill>
              <a:schemeClr val="bg1"/>
            </a:solidFill>
          </a:ln>
        </p:spPr>
      </p:pic>
      <p:sp>
        <p:nvSpPr>
          <p:cNvPr id="3" name="TextBox 2">
            <a:extLst>
              <a:ext uri="{FF2B5EF4-FFF2-40B4-BE49-F238E27FC236}">
                <a16:creationId xmlns:a16="http://schemas.microsoft.com/office/drawing/2014/main" id="{C8F1DFFC-C306-5785-2030-39DA7E248CA9}"/>
              </a:ext>
            </a:extLst>
          </p:cNvPr>
          <p:cNvSpPr txBox="1"/>
          <p:nvPr/>
        </p:nvSpPr>
        <p:spPr>
          <a:xfrm>
            <a:off x="434110" y="790775"/>
            <a:ext cx="11139054" cy="6063198"/>
          </a:xfrm>
          <a:prstGeom prst="rect">
            <a:avLst/>
          </a:prstGeom>
          <a:noFill/>
          <a:ln w="38100">
            <a:solidFill>
              <a:srgbClr val="DD7343"/>
            </a:solidFill>
          </a:ln>
        </p:spPr>
        <p:txBody>
          <a:bodyPr wrap="square" rtlCol="0">
            <a:spAutoFit/>
          </a:bodyPr>
          <a:lstStyle/>
          <a:p>
            <a:pPr algn="ctr"/>
            <a:r>
              <a:rPr lang="en-GB" sz="4000" b="1" dirty="0">
                <a:solidFill>
                  <a:srgbClr val="0070C0"/>
                </a:solidFill>
              </a:rPr>
              <a:t>AFTER THIS SESSION     </a:t>
            </a:r>
          </a:p>
          <a:p>
            <a:pPr algn="ctr"/>
            <a:r>
              <a:rPr lang="en-GB" sz="3200" b="1" dirty="0">
                <a:solidFill>
                  <a:srgbClr val="DD7343"/>
                </a:solidFill>
              </a:rPr>
              <a:t>       YOU WILL BE GIVEN A FOLDER WITH </a:t>
            </a:r>
          </a:p>
          <a:p>
            <a:pPr algn="ctr"/>
            <a:r>
              <a:rPr lang="en-GB" sz="3200" b="1" dirty="0">
                <a:solidFill>
                  <a:srgbClr val="DD7343"/>
                </a:solidFill>
              </a:rPr>
              <a:t>       A PHOTOGRAPH AND INFORMATION ABOUT ONE OF THE </a:t>
            </a:r>
          </a:p>
          <a:p>
            <a:pPr algn="ctr"/>
            <a:r>
              <a:rPr lang="en-GB" sz="3200" b="1" dirty="0">
                <a:solidFill>
                  <a:srgbClr val="DD7343"/>
                </a:solidFill>
              </a:rPr>
              <a:t>       VILLAGE HOUSES AND A CENSUS FROM THE YEAR 1911</a:t>
            </a:r>
          </a:p>
          <a:p>
            <a:pPr algn="ctr"/>
            <a:r>
              <a:rPr lang="en-GB" sz="3200" b="1" dirty="0">
                <a:solidFill>
                  <a:srgbClr val="DD7343"/>
                </a:solidFill>
              </a:rPr>
              <a:t>    FOR YOU TO FIND OUT WHO LIVED IN YOUR HOUSE.</a:t>
            </a:r>
          </a:p>
          <a:p>
            <a:pPr algn="ctr"/>
            <a:endParaRPr lang="en-GB" sz="3200" b="1" dirty="0">
              <a:solidFill>
                <a:srgbClr val="DD7343"/>
              </a:solidFill>
            </a:endParaRPr>
          </a:p>
          <a:p>
            <a:pPr algn="ctr"/>
            <a:r>
              <a:rPr lang="en-GB" sz="3600" b="1" dirty="0">
                <a:solidFill>
                  <a:srgbClr val="0070C0"/>
                </a:solidFill>
              </a:rPr>
              <a:t>SO LET US BEGIN OUR INVESTIGATION WITH AN INTRODUCTION TO SOME OF THE HOUSES AND COTTAGES IN WICK</a:t>
            </a:r>
          </a:p>
          <a:p>
            <a:pPr algn="ctr"/>
            <a:r>
              <a:rPr lang="en-GB" sz="4000" dirty="0">
                <a:solidFill>
                  <a:srgbClr val="00B050"/>
                </a:solidFill>
              </a:rPr>
              <a:t>Starting with the biggest and most important </a:t>
            </a:r>
          </a:p>
          <a:p>
            <a:pPr algn="ctr"/>
            <a:r>
              <a:rPr lang="en-GB" sz="4000" dirty="0">
                <a:solidFill>
                  <a:srgbClr val="00B050"/>
                </a:solidFill>
              </a:rPr>
              <a:t>house belonging to the lord of the manor.</a:t>
            </a:r>
          </a:p>
        </p:txBody>
      </p:sp>
    </p:spTree>
    <p:extLst>
      <p:ext uri="{BB962C8B-B14F-4D97-AF65-F5344CB8AC3E}">
        <p14:creationId xmlns:p14="http://schemas.microsoft.com/office/powerpoint/2010/main" val="271978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13A61-6C0B-EFA5-878D-C76295D2FC2B}"/>
              </a:ext>
            </a:extLst>
          </p:cNvPr>
          <p:cNvSpPr>
            <a:spLocks noGrp="1"/>
          </p:cNvSpPr>
          <p:nvPr>
            <p:ph sz="half" idx="1"/>
          </p:nvPr>
        </p:nvSpPr>
        <p:spPr>
          <a:xfrm>
            <a:off x="406400" y="1583704"/>
            <a:ext cx="11619345" cy="5079804"/>
          </a:xfrm>
          <a:ln w="38100">
            <a:solidFill>
              <a:srgbClr val="C00000"/>
            </a:solidFill>
          </a:ln>
        </p:spPr>
        <p:txBody>
          <a:bodyPr>
            <a:normAutofit/>
          </a:bodyPr>
          <a:lstStyle/>
          <a:p>
            <a:pPr marL="0" indent="0">
              <a:lnSpc>
                <a:spcPct val="110000"/>
              </a:lnSpc>
              <a:spcBef>
                <a:spcPts val="0"/>
              </a:spcBef>
              <a:buNone/>
            </a:pPr>
            <a:r>
              <a:rPr lang="en-GB" sz="3500" b="1" dirty="0">
                <a:solidFill>
                  <a:srgbClr val="0070C0"/>
                </a:solidFill>
              </a:rPr>
              <a:t>House Folder No: 1</a:t>
            </a:r>
          </a:p>
          <a:p>
            <a:pPr marL="0" indent="0">
              <a:lnSpc>
                <a:spcPct val="110000"/>
              </a:lnSpc>
              <a:spcBef>
                <a:spcPts val="0"/>
              </a:spcBef>
              <a:buNone/>
            </a:pPr>
            <a:r>
              <a:rPr lang="en-GB" sz="3500" b="1" dirty="0">
                <a:solidFill>
                  <a:srgbClr val="DD7343"/>
                </a:solidFill>
              </a:rPr>
              <a:t>WICK HOUSE</a:t>
            </a:r>
          </a:p>
          <a:p>
            <a:pPr marL="0" indent="0">
              <a:lnSpc>
                <a:spcPct val="110000"/>
              </a:lnSpc>
              <a:spcBef>
                <a:spcPts val="0"/>
              </a:spcBef>
              <a:buNone/>
            </a:pPr>
            <a:r>
              <a:rPr lang="en-GB" sz="3000" dirty="0">
                <a:solidFill>
                  <a:srgbClr val="0070C0"/>
                </a:solidFill>
              </a:rPr>
              <a:t>The largest and grandest</a:t>
            </a:r>
          </a:p>
          <a:p>
            <a:pPr marL="0" indent="0">
              <a:lnSpc>
                <a:spcPct val="110000"/>
              </a:lnSpc>
              <a:spcBef>
                <a:spcPts val="0"/>
              </a:spcBef>
              <a:buNone/>
            </a:pPr>
            <a:r>
              <a:rPr lang="en-GB" sz="3000" dirty="0">
                <a:solidFill>
                  <a:srgbClr val="0070C0"/>
                </a:solidFill>
              </a:rPr>
              <a:t>mansion house in the village, </a:t>
            </a:r>
          </a:p>
          <a:p>
            <a:pPr marL="0" indent="0">
              <a:lnSpc>
                <a:spcPct val="110000"/>
              </a:lnSpc>
              <a:spcBef>
                <a:spcPts val="0"/>
              </a:spcBef>
              <a:buNone/>
            </a:pPr>
            <a:r>
              <a:rPr lang="en-GB" sz="3000" dirty="0">
                <a:solidFill>
                  <a:srgbClr val="0070C0"/>
                </a:solidFill>
              </a:rPr>
              <a:t>owned and lived in by the </a:t>
            </a:r>
          </a:p>
          <a:p>
            <a:pPr marL="0" indent="0">
              <a:lnSpc>
                <a:spcPct val="110000"/>
              </a:lnSpc>
              <a:spcBef>
                <a:spcPts val="0"/>
              </a:spcBef>
              <a:buNone/>
            </a:pPr>
            <a:r>
              <a:rPr lang="en-GB" sz="3000" dirty="0">
                <a:solidFill>
                  <a:srgbClr val="0070C0"/>
                </a:solidFill>
              </a:rPr>
              <a:t>Hudson family. The photograph</a:t>
            </a:r>
          </a:p>
          <a:p>
            <a:pPr marL="0" indent="0">
              <a:lnSpc>
                <a:spcPct val="110000"/>
              </a:lnSpc>
              <a:spcBef>
                <a:spcPts val="0"/>
              </a:spcBef>
              <a:buNone/>
            </a:pPr>
            <a:r>
              <a:rPr lang="en-GB" sz="3000" dirty="0">
                <a:solidFill>
                  <a:srgbClr val="0070C0"/>
                </a:solidFill>
              </a:rPr>
              <a:t>was taken in 1910.  Sadly, this</a:t>
            </a:r>
          </a:p>
          <a:p>
            <a:pPr marL="0" indent="0">
              <a:lnSpc>
                <a:spcPct val="110000"/>
              </a:lnSpc>
              <a:spcBef>
                <a:spcPts val="0"/>
              </a:spcBef>
              <a:buNone/>
            </a:pPr>
            <a:r>
              <a:rPr lang="en-GB" sz="3000" dirty="0">
                <a:solidFill>
                  <a:srgbClr val="0070C0"/>
                </a:solidFill>
              </a:rPr>
              <a:t>lovely house burnt down in </a:t>
            </a:r>
          </a:p>
          <a:p>
            <a:pPr marL="0" indent="0">
              <a:lnSpc>
                <a:spcPct val="110000"/>
              </a:lnSpc>
              <a:spcBef>
                <a:spcPts val="0"/>
              </a:spcBef>
              <a:buNone/>
            </a:pPr>
            <a:r>
              <a:rPr lang="en-GB" sz="3000" dirty="0">
                <a:solidFill>
                  <a:srgbClr val="0070C0"/>
                </a:solidFill>
              </a:rPr>
              <a:t>the 1960s and was never rebuilt.</a:t>
            </a:r>
          </a:p>
          <a:p>
            <a:pPr marL="0" indent="0">
              <a:lnSpc>
                <a:spcPct val="100000"/>
              </a:lnSpc>
              <a:spcBef>
                <a:spcPts val="0"/>
              </a:spcBef>
              <a:buNone/>
            </a:pPr>
            <a:endParaRPr lang="en-GB" dirty="0">
              <a:solidFill>
                <a:srgbClr val="0070C0"/>
              </a:solidFill>
            </a:endParaRPr>
          </a:p>
          <a:p>
            <a:pPr marL="0" indent="0">
              <a:buNone/>
            </a:pPr>
            <a:endParaRPr lang="en-GB" dirty="0">
              <a:solidFill>
                <a:srgbClr val="DD7343"/>
              </a:solidFill>
            </a:endParaRPr>
          </a:p>
          <a:p>
            <a:pPr marL="0" indent="0">
              <a:buNone/>
            </a:pPr>
            <a:endParaRPr lang="en-GB" dirty="0">
              <a:solidFill>
                <a:schemeClr val="accent5">
                  <a:lumMod val="50000"/>
                </a:schemeClr>
              </a:solidFill>
            </a:endParaRPr>
          </a:p>
        </p:txBody>
      </p:sp>
      <p:sp>
        <p:nvSpPr>
          <p:cNvPr id="9" name="Title 8">
            <a:extLst>
              <a:ext uri="{FF2B5EF4-FFF2-40B4-BE49-F238E27FC236}">
                <a16:creationId xmlns:a16="http://schemas.microsoft.com/office/drawing/2014/main" id="{D5010FCC-6F89-F253-E05C-8A87F81257A5}"/>
              </a:ext>
            </a:extLst>
          </p:cNvPr>
          <p:cNvSpPr>
            <a:spLocks noGrp="1"/>
          </p:cNvSpPr>
          <p:nvPr>
            <p:ph type="title"/>
          </p:nvPr>
        </p:nvSpPr>
        <p:spPr>
          <a:xfrm>
            <a:off x="417417" y="365126"/>
            <a:ext cx="11423601" cy="1089102"/>
          </a:xfrm>
          <a:ln w="38100">
            <a:solidFill>
              <a:srgbClr val="C00000"/>
            </a:solidFill>
          </a:ln>
        </p:spPr>
        <p:txBody>
          <a:bodyPr>
            <a:normAutofit/>
          </a:bodyPr>
          <a:lstStyle/>
          <a:p>
            <a:r>
              <a:rPr lang="en-GB" sz="4800" dirty="0">
                <a:solidFill>
                  <a:srgbClr val="0070C0"/>
                </a:solidFill>
              </a:rPr>
              <a:t>                                               </a:t>
            </a:r>
            <a:r>
              <a:rPr lang="en-GB" sz="4800" b="1" dirty="0">
                <a:solidFill>
                  <a:srgbClr val="0070C0"/>
                </a:solidFill>
              </a:rPr>
              <a:t>Wick House</a:t>
            </a:r>
          </a:p>
        </p:txBody>
      </p:sp>
      <p:sp>
        <p:nvSpPr>
          <p:cNvPr id="6" name="TextBox 5">
            <a:extLst>
              <a:ext uri="{FF2B5EF4-FFF2-40B4-BE49-F238E27FC236}">
                <a16:creationId xmlns:a16="http://schemas.microsoft.com/office/drawing/2014/main" id="{8F0F64B0-84AE-873E-D555-5B0D58B6EDB5}"/>
              </a:ext>
            </a:extLst>
          </p:cNvPr>
          <p:cNvSpPr txBox="1"/>
          <p:nvPr/>
        </p:nvSpPr>
        <p:spPr>
          <a:xfrm>
            <a:off x="6129217" y="5724736"/>
            <a:ext cx="5404609" cy="830997"/>
          </a:xfrm>
          <a:prstGeom prst="rect">
            <a:avLst/>
          </a:prstGeom>
          <a:noFill/>
        </p:spPr>
        <p:txBody>
          <a:bodyPr wrap="square" rtlCol="0">
            <a:spAutoFit/>
          </a:bodyPr>
          <a:lstStyle/>
          <a:p>
            <a:pPr algn="ctr"/>
            <a:r>
              <a:rPr lang="en-GB" sz="2400" dirty="0">
                <a:solidFill>
                  <a:srgbClr val="68A042"/>
                </a:solidFill>
              </a:rPr>
              <a:t>Parts of the lake can still be seen </a:t>
            </a:r>
          </a:p>
          <a:p>
            <a:pPr algn="ctr"/>
            <a:r>
              <a:rPr lang="en-GB" sz="2400" dirty="0">
                <a:solidFill>
                  <a:srgbClr val="68A042"/>
                </a:solidFill>
              </a:rPr>
              <a:t>on the edge of the village.</a:t>
            </a:r>
          </a:p>
        </p:txBody>
      </p:sp>
      <p:pic>
        <p:nvPicPr>
          <p:cNvPr id="4" name="Picture 3" descr="A group of people outside a building&#10;&#10;AI-generated content may be incorrect.">
            <a:extLst>
              <a:ext uri="{FF2B5EF4-FFF2-40B4-BE49-F238E27FC236}">
                <a16:creationId xmlns:a16="http://schemas.microsoft.com/office/drawing/2014/main" id="{9F9BF6A6-236A-C8E6-FDAC-E5A9C702B222}"/>
              </a:ext>
            </a:extLst>
          </p:cNvPr>
          <p:cNvPicPr>
            <a:picLocks noChangeAspect="1"/>
          </p:cNvPicPr>
          <p:nvPr/>
        </p:nvPicPr>
        <p:blipFill>
          <a:blip r:embed="rId2">
            <a:extLst>
              <a:ext uri="{28A0092B-C50C-407E-A947-70E740481C1C}">
                <a14:useLocalDpi xmlns:a14="http://schemas.microsoft.com/office/drawing/2010/main" val="0"/>
              </a:ext>
            </a:extLst>
          </a:blip>
          <a:srcRect l="6629" t="6945" r="3717" b="10562"/>
          <a:stretch>
            <a:fillRect/>
          </a:stretch>
        </p:blipFill>
        <p:spPr>
          <a:xfrm>
            <a:off x="5555349" y="1775691"/>
            <a:ext cx="6352390" cy="3819569"/>
          </a:xfrm>
          <a:prstGeom prst="rect">
            <a:avLst/>
          </a:prstGeom>
          <a:ln w="19050">
            <a:solidFill>
              <a:schemeClr val="tx1"/>
            </a:solidFill>
          </a:ln>
        </p:spPr>
      </p:pic>
      <p:graphicFrame>
        <p:nvGraphicFramePr>
          <p:cNvPr id="2" name="Object 1">
            <a:extLst>
              <a:ext uri="{FF2B5EF4-FFF2-40B4-BE49-F238E27FC236}">
                <a16:creationId xmlns:a16="http://schemas.microsoft.com/office/drawing/2014/main" id="{938B5221-0E3C-F2C5-A81D-058D0C1444EA}"/>
              </a:ext>
            </a:extLst>
          </p:cNvPr>
          <p:cNvGraphicFramePr>
            <a:graphicFrameLocks noChangeAspect="1"/>
          </p:cNvGraphicFramePr>
          <p:nvPr>
            <p:extLst>
              <p:ext uri="{D42A27DB-BD31-4B8C-83A1-F6EECF244321}">
                <p14:modId xmlns:p14="http://schemas.microsoft.com/office/powerpoint/2010/main" val="2739709797"/>
              </p:ext>
            </p:extLst>
          </p:nvPr>
        </p:nvGraphicFramePr>
        <p:xfrm>
          <a:off x="849745" y="392069"/>
          <a:ext cx="942111" cy="1050105"/>
        </p:xfrm>
        <a:graphic>
          <a:graphicData uri="http://schemas.openxmlformats.org/presentationml/2006/ole">
            <mc:AlternateContent xmlns:mc="http://schemas.openxmlformats.org/markup-compatibility/2006">
              <mc:Choice xmlns:v="urn:schemas-microsoft-com:vml" Requires="v">
                <p:oleObj r:id="rId3" imgW="2105535" imgH="2346465" progId="">
                  <p:embed/>
                </p:oleObj>
              </mc:Choice>
              <mc:Fallback>
                <p:oleObj r:id="rId3" imgW="2105535" imgH="2346465" progId="">
                  <p:embed/>
                  <p:pic>
                    <p:nvPicPr>
                      <p:cNvPr id="0" name=""/>
                      <p:cNvPicPr/>
                      <p:nvPr/>
                    </p:nvPicPr>
                    <p:blipFill>
                      <a:blip r:embed="rId4"/>
                      <a:stretch>
                        <a:fillRect/>
                      </a:stretch>
                    </p:blipFill>
                    <p:spPr>
                      <a:xfrm>
                        <a:off x="849745" y="392069"/>
                        <a:ext cx="942111" cy="1050105"/>
                      </a:xfrm>
                      <a:prstGeom prst="rect">
                        <a:avLst/>
                      </a:prstGeom>
                    </p:spPr>
                  </p:pic>
                </p:oleObj>
              </mc:Fallback>
            </mc:AlternateContent>
          </a:graphicData>
        </a:graphic>
      </p:graphicFrame>
    </p:spTree>
    <p:extLst>
      <p:ext uri="{BB962C8B-B14F-4D97-AF65-F5344CB8AC3E}">
        <p14:creationId xmlns:p14="http://schemas.microsoft.com/office/powerpoint/2010/main" val="2321528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4145</TotalTime>
  <Words>3549</Words>
  <Application>Microsoft Office PowerPoint</Application>
  <PresentationFormat>Widescreen</PresentationFormat>
  <Paragraphs>583</Paragraphs>
  <Slides>39</Slides>
  <Notes>27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39</vt:i4>
      </vt:variant>
    </vt:vector>
  </HeadingPairs>
  <TitlesOfParts>
    <vt:vector size="45" baseType="lpstr">
      <vt:lpstr>Aptos</vt:lpstr>
      <vt:lpstr>Aptos Light</vt:lpstr>
      <vt:lpstr>Arial</vt:lpstr>
      <vt:lpstr>Calibri</vt:lpstr>
      <vt:lpstr>Calibri Light</vt:lpstr>
      <vt:lpstr>Office Theme</vt:lpstr>
      <vt:lpstr>PowerPoint Presentation</vt:lpstr>
      <vt:lpstr>PowerPoint Presentation</vt:lpstr>
      <vt:lpstr>This is one of the  census forms from 1911.  Can you read it?  Have a go.</vt:lpstr>
      <vt:lpstr>                 WHAT IS A CENSUS?   A census was an official list made every 10 years of all the people living in every house in a village or town in England.  You and your family would have been on the Census for 2021 </vt:lpstr>
      <vt:lpstr>PowerPoint Presentation</vt:lpstr>
      <vt:lpstr>PowerPoint Presentation</vt:lpstr>
      <vt:lpstr>PowerPoint Presentation</vt:lpstr>
      <vt:lpstr>PowerPoint Presentation</vt:lpstr>
      <vt:lpstr>                                               Wick House</vt:lpstr>
      <vt:lpstr>                                </vt:lpstr>
      <vt:lpstr>                                                                                                                                            Vandyke Court </vt:lpstr>
      <vt:lpstr>                                                                                                                        Ruyhalls Cottages Nos 1, 2 and 3 </vt:lpstr>
      <vt:lpstr>             The Cruck House</vt:lpstr>
      <vt:lpstr>                         </vt:lpstr>
      <vt:lpstr>                                                                                                                                          Upper Wick House                                                           (later known as Wick Manor) </vt:lpstr>
      <vt:lpstr>                                                                                                                                                                               Forge Cottage and The Forge </vt:lpstr>
      <vt:lpstr>PowerPoint Presentation</vt:lpstr>
      <vt:lpstr>                                                                                                                                                  Glenmore Farm  </vt:lpstr>
      <vt:lpstr>                                              Glenmore Cottage</vt:lpstr>
      <vt:lpstr>PowerPoint Presentation</vt:lpstr>
      <vt:lpstr>                                                                                                                                                               Endon Farm </vt:lpstr>
      <vt:lpstr>                      Wick Grange </vt:lpstr>
      <vt:lpstr>PowerPoint Presentation</vt:lpstr>
      <vt:lpstr>                                       Woodwards Farm                                                   Cook Hill</vt:lpstr>
      <vt:lpstr>                                  Mrs Carter’s Cottage</vt:lpstr>
      <vt:lpstr>                                           Taylor’s Cottage</vt:lpstr>
      <vt:lpstr>                                              Old Oak Cottage</vt:lpstr>
      <vt:lpstr>                                              Orchard House</vt:lpstr>
      <vt:lpstr>                                           </vt:lpstr>
      <vt:lpstr>                                                 Gardener’s Cottage</vt:lpstr>
      <vt:lpstr>                                                           Ivy Cottage</vt:lpstr>
      <vt:lpstr>PowerPoint Presentation</vt:lpstr>
      <vt:lpstr>                                          Dorinda Cottages</vt:lpstr>
      <vt:lpstr>           THAT IS THE END OF OUR QUICK VISIT             TO THE VILLAGE OF WICK               OVER ONE HUNDRED YEARS AGO!           </vt:lpstr>
      <vt:lpstr>PowerPoint Presentation</vt:lpstr>
      <vt:lpstr>PowerPoint Presentation</vt:lpstr>
      <vt:lpstr>Extension Activity  Look on next slide to examine an older  map of 1884.</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Wick History Detectives</dc:title>
  <dc:creator>Deborah Overton</dc:creator>
  <cp:lastModifiedBy>Geoff Power</cp:lastModifiedBy>
  <cp:revision>81</cp:revision>
  <cp:lastPrinted>2023-10-04T11:04:13Z</cp:lastPrinted>
  <dcterms:created xsi:type="dcterms:W3CDTF">2023-10-04T10:39:08Z</dcterms:created>
  <dcterms:modified xsi:type="dcterms:W3CDTF">2025-11-27T11:09:08Z</dcterms:modified>
</cp:coreProperties>
</file>