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327" r:id="rId3"/>
    <p:sldId id="304" r:id="rId4"/>
    <p:sldId id="316" r:id="rId5"/>
    <p:sldId id="262" r:id="rId6"/>
    <p:sldId id="317" r:id="rId7"/>
    <p:sldId id="305" r:id="rId8"/>
    <p:sldId id="308" r:id="rId9"/>
    <p:sldId id="320" r:id="rId10"/>
    <p:sldId id="261" r:id="rId11"/>
    <p:sldId id="324" r:id="rId12"/>
    <p:sldId id="306" r:id="rId13"/>
    <p:sldId id="291" r:id="rId14"/>
    <p:sldId id="264" r:id="rId15"/>
    <p:sldId id="270" r:id="rId16"/>
    <p:sldId id="289" r:id="rId17"/>
    <p:sldId id="319" r:id="rId18"/>
  </p:sldIdLst>
  <p:sldSz cx="12192000" cy="6858000"/>
  <p:notesSz cx="6889750"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7343"/>
    <a:srgbClr val="68A04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43" autoAdjust="0"/>
    <p:restoredTop sz="91872" autoAdjust="0"/>
  </p:normalViewPr>
  <p:slideViewPr>
    <p:cSldViewPr snapToGrid="0">
      <p:cViewPr varScale="1">
        <p:scale>
          <a:sx n="72" d="100"/>
          <a:sy n="72" d="100"/>
        </p:scale>
        <p:origin x="90" y="192"/>
      </p:cViewPr>
      <p:guideLst/>
    </p:cSldViewPr>
  </p:slideViewPr>
  <p:notesTextViewPr>
    <p:cViewPr>
      <p:scale>
        <a:sx n="3" d="2"/>
        <a:sy n="3" d="2"/>
      </p:scale>
      <p:origin x="0" y="0"/>
    </p:cViewPr>
  </p:notesTextViewPr>
  <p:sorterViewPr>
    <p:cViewPr varScale="1">
      <p:scale>
        <a:sx n="100" d="100"/>
        <a:sy n="100" d="100"/>
      </p:scale>
      <p:origin x="0" y="-58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6088" cy="5016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902075" y="0"/>
            <a:ext cx="2986088" cy="501650"/>
          </a:xfrm>
          <a:prstGeom prst="rect">
            <a:avLst/>
          </a:prstGeom>
        </p:spPr>
        <p:txBody>
          <a:bodyPr vert="horz" lIns="91440" tIns="45720" rIns="91440" bIns="45720" rtlCol="0"/>
          <a:lstStyle>
            <a:lvl1pPr algn="r">
              <a:defRPr sz="1200"/>
            </a:lvl1pPr>
          </a:lstStyle>
          <a:p>
            <a:fld id="{661E7C2E-94C5-493A-A326-E7DD3AD1C464}" type="datetimeFigureOut">
              <a:rPr lang="en-GB" smtClean="0"/>
              <a:t>27/11/2025</a:t>
            </a:fld>
            <a:endParaRPr lang="en-GB"/>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8975" y="4822825"/>
            <a:ext cx="5511800" cy="3946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520238"/>
            <a:ext cx="2986088" cy="50165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902075" y="9520238"/>
            <a:ext cx="2986088" cy="501650"/>
          </a:xfrm>
          <a:prstGeom prst="rect">
            <a:avLst/>
          </a:prstGeom>
        </p:spPr>
        <p:txBody>
          <a:bodyPr vert="horz" lIns="91440" tIns="45720" rIns="91440" bIns="45720" rtlCol="0" anchor="b"/>
          <a:lstStyle>
            <a:lvl1pPr algn="r">
              <a:defRPr sz="1200"/>
            </a:lvl1pPr>
          </a:lstStyle>
          <a:p>
            <a:fld id="{1733F5C0-43D6-414E-8971-0A04DE920541}" type="slidenum">
              <a:rPr lang="en-GB" smtClean="0"/>
              <a:t>‹#›</a:t>
            </a:fld>
            <a:endParaRPr lang="en-GB"/>
          </a:p>
        </p:txBody>
      </p:sp>
    </p:spTree>
    <p:extLst>
      <p:ext uri="{BB962C8B-B14F-4D97-AF65-F5344CB8AC3E}">
        <p14:creationId xmlns:p14="http://schemas.microsoft.com/office/powerpoint/2010/main" val="2029431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wickhistory.co.uk/"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33F5C0-43D6-414E-8971-0A04DE920541}" type="slidenum">
              <a:rPr lang="en-GB" smtClean="0"/>
              <a:t>1</a:t>
            </a:fld>
            <a:endParaRPr lang="en-GB"/>
          </a:p>
        </p:txBody>
      </p:sp>
    </p:spTree>
    <p:extLst>
      <p:ext uri="{BB962C8B-B14F-4D97-AF65-F5344CB8AC3E}">
        <p14:creationId xmlns:p14="http://schemas.microsoft.com/office/powerpoint/2010/main" val="3224804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33F5C0-43D6-414E-8971-0A04DE920541}" type="slidenum">
              <a:rPr lang="en-GB" smtClean="0"/>
              <a:t>3</a:t>
            </a:fld>
            <a:endParaRPr lang="en-GB"/>
          </a:p>
        </p:txBody>
      </p:sp>
    </p:spTree>
    <p:extLst>
      <p:ext uri="{BB962C8B-B14F-4D97-AF65-F5344CB8AC3E}">
        <p14:creationId xmlns:p14="http://schemas.microsoft.com/office/powerpoint/2010/main" val="2161717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 OUT MAGNIFYING GLASSES IF USING THE PHYSICAL HOUSE FOLDERS</a:t>
            </a:r>
          </a:p>
        </p:txBody>
      </p:sp>
      <p:sp>
        <p:nvSpPr>
          <p:cNvPr id="4" name="Slide Number Placeholder 3"/>
          <p:cNvSpPr>
            <a:spLocks noGrp="1"/>
          </p:cNvSpPr>
          <p:nvPr>
            <p:ph type="sldNum" sz="quarter" idx="5"/>
          </p:nvPr>
        </p:nvSpPr>
        <p:spPr/>
        <p:txBody>
          <a:bodyPr/>
          <a:lstStyle/>
          <a:p>
            <a:fld id="{1733F5C0-43D6-414E-8971-0A04DE920541}" type="slidenum">
              <a:rPr lang="en-GB" smtClean="0"/>
              <a:t>5</a:t>
            </a:fld>
            <a:endParaRPr lang="en-GB"/>
          </a:p>
        </p:txBody>
      </p:sp>
    </p:spTree>
    <p:extLst>
      <p:ext uri="{BB962C8B-B14F-4D97-AF65-F5344CB8AC3E}">
        <p14:creationId xmlns:p14="http://schemas.microsoft.com/office/powerpoint/2010/main" val="3697326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Established by Acts of Parliament to sort out the terrible state of the roads which were often impassible in winter,  Turnpike roads were constructed by individuals or groups of people called Trusts and were privately owned and managed. The roads had gates with spikes on them </a:t>
            </a:r>
            <a:r>
              <a:rPr lang="en-GB" dirty="0" err="1"/>
              <a:t>andtoll</a:t>
            </a:r>
            <a:r>
              <a:rPr lang="en-GB" dirty="0"/>
              <a:t> houses to collect the money at each end. People charged a toll to use them and these tolls varied depending on whether you were walking, riding a horse or in a carriage or cart or herding animals.  Starting in the 17</a:t>
            </a:r>
            <a:r>
              <a:rPr lang="en-GB" baseline="30000" dirty="0"/>
              <a:t>th</a:t>
            </a:r>
            <a:r>
              <a:rPr lang="en-GB" dirty="0"/>
              <a:t> century but expanding more rapidly in the 18</a:t>
            </a:r>
            <a:r>
              <a:rPr lang="en-GB" baseline="30000" dirty="0"/>
              <a:t>th</a:t>
            </a:r>
            <a:r>
              <a:rPr lang="en-GB" dirty="0"/>
              <a:t> and 19</a:t>
            </a:r>
            <a:r>
              <a:rPr lang="en-GB" baseline="30000" dirty="0"/>
              <a:t>th</a:t>
            </a:r>
            <a:r>
              <a:rPr lang="en-GB" dirty="0"/>
              <a:t> centuries.  Although they were often much better to travel on, locally they were resented as people were charged too much use them.  This occasionally erupted into violence.  Gradually turnpikes declined when railways took over much transport uses  - from people to heavy goods, fresh produce and live animals.</a:t>
            </a:r>
          </a:p>
        </p:txBody>
      </p:sp>
      <p:sp>
        <p:nvSpPr>
          <p:cNvPr id="4" name="Slide Number Placeholder 3"/>
          <p:cNvSpPr>
            <a:spLocks noGrp="1"/>
          </p:cNvSpPr>
          <p:nvPr>
            <p:ph type="sldNum" sz="quarter" idx="5"/>
          </p:nvPr>
        </p:nvSpPr>
        <p:spPr/>
        <p:txBody>
          <a:bodyPr/>
          <a:lstStyle/>
          <a:p>
            <a:fld id="{1733F5C0-43D6-414E-8971-0A04DE920541}" type="slidenum">
              <a:rPr lang="en-GB" smtClean="0"/>
              <a:t>10</a:t>
            </a:fld>
            <a:endParaRPr lang="en-GB"/>
          </a:p>
        </p:txBody>
      </p:sp>
    </p:spTree>
    <p:extLst>
      <p:ext uri="{BB962C8B-B14F-4D97-AF65-F5344CB8AC3E}">
        <p14:creationId xmlns:p14="http://schemas.microsoft.com/office/powerpoint/2010/main" val="3462612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Built in the 1860s and closed in 1943 – later converted to a house and is still there.  Further information on the Wick History Trail website at </a:t>
            </a:r>
            <a:r>
              <a:rPr lang="en-GB" sz="1200" dirty="0">
                <a:solidFill>
                  <a:srgbClr val="DD7343"/>
                </a:solidFill>
                <a:hlinkClick r:id="rId3">
                  <a:extLst>
                    <a:ext uri="{A12FA001-AC4F-418D-AE19-62706E023703}">
                      <ahyp:hlinkClr xmlns:ahyp="http://schemas.microsoft.com/office/drawing/2018/hyperlinkcolor" val="tx"/>
                    </a:ext>
                  </a:extLst>
                </a:hlinkClick>
              </a:rPr>
              <a:t>http://www.wickhistory.co.uk/</a:t>
            </a:r>
            <a:endParaRPr lang="en-GB" sz="1200" dirty="0">
              <a:solidFill>
                <a:srgbClr val="DD7343"/>
              </a:solidFill>
            </a:endParaRPr>
          </a:p>
          <a:p>
            <a:endParaRPr lang="en-GB" dirty="0"/>
          </a:p>
        </p:txBody>
      </p:sp>
      <p:sp>
        <p:nvSpPr>
          <p:cNvPr id="4" name="Slide Number Placeholder 3"/>
          <p:cNvSpPr>
            <a:spLocks noGrp="1"/>
          </p:cNvSpPr>
          <p:nvPr>
            <p:ph type="sldNum" sz="quarter" idx="5"/>
          </p:nvPr>
        </p:nvSpPr>
        <p:spPr/>
        <p:txBody>
          <a:bodyPr/>
          <a:lstStyle/>
          <a:p>
            <a:fld id="{1733F5C0-43D6-414E-8971-0A04DE920541}" type="slidenum">
              <a:rPr lang="en-GB" smtClean="0"/>
              <a:t>13</a:t>
            </a:fld>
            <a:endParaRPr lang="en-GB"/>
          </a:p>
        </p:txBody>
      </p:sp>
    </p:spTree>
    <p:extLst>
      <p:ext uri="{BB962C8B-B14F-4D97-AF65-F5344CB8AC3E}">
        <p14:creationId xmlns:p14="http://schemas.microsoft.com/office/powerpoint/2010/main" val="1817009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Hoods, caps (plain and striped) , boaters (straw hats), baker boy caps, deerstalkers (ones with flaps that could be tied on top or under chin to keep ears warm.</a:t>
            </a:r>
          </a:p>
        </p:txBody>
      </p:sp>
      <p:sp>
        <p:nvSpPr>
          <p:cNvPr id="4" name="Slide Number Placeholder 3"/>
          <p:cNvSpPr>
            <a:spLocks noGrp="1"/>
          </p:cNvSpPr>
          <p:nvPr>
            <p:ph type="sldNum" sz="quarter" idx="5"/>
          </p:nvPr>
        </p:nvSpPr>
        <p:spPr/>
        <p:txBody>
          <a:bodyPr/>
          <a:lstStyle/>
          <a:p>
            <a:fld id="{1733F5C0-43D6-414E-8971-0A04DE920541}" type="slidenum">
              <a:rPr lang="en-GB" smtClean="0"/>
              <a:t>15</a:t>
            </a:fld>
            <a:endParaRPr lang="en-GB"/>
          </a:p>
        </p:txBody>
      </p:sp>
    </p:spTree>
    <p:extLst>
      <p:ext uri="{BB962C8B-B14F-4D97-AF65-F5344CB8AC3E}">
        <p14:creationId xmlns:p14="http://schemas.microsoft.com/office/powerpoint/2010/main" val="1255174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GB" dirty="0"/>
              <a:t>Compare and contrast with what they are wearing today.</a:t>
            </a:r>
          </a:p>
          <a:p>
            <a:pPr marL="228600" indent="-228600">
              <a:buAutoNum type="arabicParenR"/>
            </a:pPr>
            <a:r>
              <a:rPr lang="en-GB" dirty="0"/>
              <a:t>There are: Hoods, caps (plain and stripey), baker boy caps, boaters (straw hats) and deerstalkers (hats which have flaps that can be tied on top or tied under the chin).</a:t>
            </a:r>
          </a:p>
          <a:p>
            <a:pPr marL="228600" indent="-228600">
              <a:buAutoNum type="arabicParenR"/>
            </a:pPr>
            <a:r>
              <a:rPr lang="en-GB" dirty="0"/>
              <a:t>It’s very likely that girls were kept home to help their mothers and look after younger children.  It was thought more important to educate boys.</a:t>
            </a:r>
          </a:p>
        </p:txBody>
      </p:sp>
      <p:sp>
        <p:nvSpPr>
          <p:cNvPr id="4" name="Slide Number Placeholder 3"/>
          <p:cNvSpPr>
            <a:spLocks noGrp="1"/>
          </p:cNvSpPr>
          <p:nvPr>
            <p:ph type="sldNum" sz="quarter" idx="5"/>
          </p:nvPr>
        </p:nvSpPr>
        <p:spPr/>
        <p:txBody>
          <a:bodyPr/>
          <a:lstStyle/>
          <a:p>
            <a:fld id="{1733F5C0-43D6-414E-8971-0A04DE920541}" type="slidenum">
              <a:rPr lang="en-GB" smtClean="0"/>
              <a:t>16</a:t>
            </a:fld>
            <a:endParaRPr lang="en-GB"/>
          </a:p>
        </p:txBody>
      </p:sp>
    </p:spTree>
    <p:extLst>
      <p:ext uri="{BB962C8B-B14F-4D97-AF65-F5344CB8AC3E}">
        <p14:creationId xmlns:p14="http://schemas.microsoft.com/office/powerpoint/2010/main" val="456041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11764-0472-4BD2-7F5F-0D810E6688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598E60-4756-D42F-199F-78055089DA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B931FE-7811-A796-5B7F-55C586B58DE4}"/>
              </a:ext>
            </a:extLst>
          </p:cNvPr>
          <p:cNvSpPr>
            <a:spLocks noGrp="1"/>
          </p:cNvSpPr>
          <p:nvPr>
            <p:ph type="body" idx="1"/>
          </p:nvPr>
        </p:nvSpPr>
        <p:spPr/>
        <p:txBody>
          <a:bodyPr/>
          <a:lstStyle/>
          <a:p>
            <a:r>
              <a:rPr lang="en-GB" dirty="0"/>
              <a:t>Click mouse to show arrow pointing to school</a:t>
            </a:r>
          </a:p>
          <a:p>
            <a:endParaRPr lang="en-GB" dirty="0"/>
          </a:p>
        </p:txBody>
      </p:sp>
      <p:sp>
        <p:nvSpPr>
          <p:cNvPr id="4" name="Slide Number Placeholder 3">
            <a:extLst>
              <a:ext uri="{FF2B5EF4-FFF2-40B4-BE49-F238E27FC236}">
                <a16:creationId xmlns:a16="http://schemas.microsoft.com/office/drawing/2014/main" id="{A823E3C3-1E4D-E7ED-A8C3-3AA0E481CD92}"/>
              </a:ext>
            </a:extLst>
          </p:cNvPr>
          <p:cNvSpPr>
            <a:spLocks noGrp="1"/>
          </p:cNvSpPr>
          <p:nvPr>
            <p:ph type="sldNum" sz="quarter" idx="5"/>
          </p:nvPr>
        </p:nvSpPr>
        <p:spPr/>
        <p:txBody>
          <a:bodyPr/>
          <a:lstStyle/>
          <a:p>
            <a:fld id="{1733F5C0-43D6-414E-8971-0A04DE920541}" type="slidenum">
              <a:rPr lang="en-GB" smtClean="0"/>
              <a:t>17</a:t>
            </a:fld>
            <a:endParaRPr lang="en-GB"/>
          </a:p>
        </p:txBody>
      </p:sp>
    </p:spTree>
    <p:extLst>
      <p:ext uri="{BB962C8B-B14F-4D97-AF65-F5344CB8AC3E}">
        <p14:creationId xmlns:p14="http://schemas.microsoft.com/office/powerpoint/2010/main" val="221191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66DC-A148-F737-4E94-12567B1C66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03B4296-B698-6122-F310-8D7E0324FD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E9C3DF3-78B1-7A53-A568-641DD56A95C5}"/>
              </a:ext>
            </a:extLst>
          </p:cNvPr>
          <p:cNvSpPr>
            <a:spLocks noGrp="1"/>
          </p:cNvSpPr>
          <p:nvPr>
            <p:ph type="dt" sz="half" idx="10"/>
          </p:nvPr>
        </p:nvSpPr>
        <p:spPr/>
        <p:txBody>
          <a:bodyPr/>
          <a:lstStyle/>
          <a:p>
            <a:fld id="{A0641659-E661-4FD0-9BD7-F4D348AC2AD3}" type="datetimeFigureOut">
              <a:rPr lang="en-GB" smtClean="0"/>
              <a:t>27/11/2025</a:t>
            </a:fld>
            <a:endParaRPr lang="en-GB"/>
          </a:p>
        </p:txBody>
      </p:sp>
      <p:sp>
        <p:nvSpPr>
          <p:cNvPr id="5" name="Footer Placeholder 4">
            <a:extLst>
              <a:ext uri="{FF2B5EF4-FFF2-40B4-BE49-F238E27FC236}">
                <a16:creationId xmlns:a16="http://schemas.microsoft.com/office/drawing/2014/main" id="{8D51E8E1-EE5A-5D86-EF0E-D09EAEE242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EAB3F0-41D0-5575-B894-920E61F172BA}"/>
              </a:ext>
            </a:extLst>
          </p:cNvPr>
          <p:cNvSpPr>
            <a:spLocks noGrp="1"/>
          </p:cNvSpPr>
          <p:nvPr>
            <p:ph type="sldNum" sz="quarter" idx="12"/>
          </p:nvPr>
        </p:nvSpPr>
        <p:spPr/>
        <p:txBody>
          <a:bodyPr/>
          <a:lstStyle/>
          <a:p>
            <a:fld id="{4AFF362A-A15D-4668-8241-543DCE05A87B}" type="slidenum">
              <a:rPr lang="en-GB" smtClean="0"/>
              <a:t>‹#›</a:t>
            </a:fld>
            <a:endParaRPr lang="en-GB"/>
          </a:p>
        </p:txBody>
      </p:sp>
    </p:spTree>
    <p:extLst>
      <p:ext uri="{BB962C8B-B14F-4D97-AF65-F5344CB8AC3E}">
        <p14:creationId xmlns:p14="http://schemas.microsoft.com/office/powerpoint/2010/main" val="2869171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DD3A2-5A1A-DF0C-2873-B2E6E4D191A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730C58E-8CE7-099F-02BD-C5972939C9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010FB5-B818-5218-28E7-790931249C5A}"/>
              </a:ext>
            </a:extLst>
          </p:cNvPr>
          <p:cNvSpPr>
            <a:spLocks noGrp="1"/>
          </p:cNvSpPr>
          <p:nvPr>
            <p:ph type="dt" sz="half" idx="10"/>
          </p:nvPr>
        </p:nvSpPr>
        <p:spPr/>
        <p:txBody>
          <a:bodyPr/>
          <a:lstStyle/>
          <a:p>
            <a:fld id="{A0641659-E661-4FD0-9BD7-F4D348AC2AD3}" type="datetimeFigureOut">
              <a:rPr lang="en-GB" smtClean="0"/>
              <a:t>27/11/2025</a:t>
            </a:fld>
            <a:endParaRPr lang="en-GB"/>
          </a:p>
        </p:txBody>
      </p:sp>
      <p:sp>
        <p:nvSpPr>
          <p:cNvPr id="5" name="Footer Placeholder 4">
            <a:extLst>
              <a:ext uri="{FF2B5EF4-FFF2-40B4-BE49-F238E27FC236}">
                <a16:creationId xmlns:a16="http://schemas.microsoft.com/office/drawing/2014/main" id="{5D8BD8FF-3A94-7AD9-7917-804C77F398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40DB94-16A0-045B-E4E1-EF35E9F94AB2}"/>
              </a:ext>
            </a:extLst>
          </p:cNvPr>
          <p:cNvSpPr>
            <a:spLocks noGrp="1"/>
          </p:cNvSpPr>
          <p:nvPr>
            <p:ph type="sldNum" sz="quarter" idx="12"/>
          </p:nvPr>
        </p:nvSpPr>
        <p:spPr/>
        <p:txBody>
          <a:bodyPr/>
          <a:lstStyle/>
          <a:p>
            <a:fld id="{4AFF362A-A15D-4668-8241-543DCE05A87B}" type="slidenum">
              <a:rPr lang="en-GB" smtClean="0"/>
              <a:t>‹#›</a:t>
            </a:fld>
            <a:endParaRPr lang="en-GB"/>
          </a:p>
        </p:txBody>
      </p:sp>
    </p:spTree>
    <p:extLst>
      <p:ext uri="{BB962C8B-B14F-4D97-AF65-F5344CB8AC3E}">
        <p14:creationId xmlns:p14="http://schemas.microsoft.com/office/powerpoint/2010/main" val="304304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E97F36-456B-BF80-1808-B669E9A7982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EC11FD-D6BA-B893-8D7A-1E3DF0AA9D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6F9148-7DC8-A412-4E73-5F204D3498CF}"/>
              </a:ext>
            </a:extLst>
          </p:cNvPr>
          <p:cNvSpPr>
            <a:spLocks noGrp="1"/>
          </p:cNvSpPr>
          <p:nvPr>
            <p:ph type="dt" sz="half" idx="10"/>
          </p:nvPr>
        </p:nvSpPr>
        <p:spPr/>
        <p:txBody>
          <a:bodyPr/>
          <a:lstStyle/>
          <a:p>
            <a:fld id="{A0641659-E661-4FD0-9BD7-F4D348AC2AD3}" type="datetimeFigureOut">
              <a:rPr lang="en-GB" smtClean="0"/>
              <a:t>27/11/2025</a:t>
            </a:fld>
            <a:endParaRPr lang="en-GB"/>
          </a:p>
        </p:txBody>
      </p:sp>
      <p:sp>
        <p:nvSpPr>
          <p:cNvPr id="5" name="Footer Placeholder 4">
            <a:extLst>
              <a:ext uri="{FF2B5EF4-FFF2-40B4-BE49-F238E27FC236}">
                <a16:creationId xmlns:a16="http://schemas.microsoft.com/office/drawing/2014/main" id="{097E34BD-9DE7-0C66-4C3A-F3996DE1D2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DD243F-454C-9A10-DCE6-02AE2CA39EC4}"/>
              </a:ext>
            </a:extLst>
          </p:cNvPr>
          <p:cNvSpPr>
            <a:spLocks noGrp="1"/>
          </p:cNvSpPr>
          <p:nvPr>
            <p:ph type="sldNum" sz="quarter" idx="12"/>
          </p:nvPr>
        </p:nvSpPr>
        <p:spPr/>
        <p:txBody>
          <a:bodyPr/>
          <a:lstStyle/>
          <a:p>
            <a:fld id="{4AFF362A-A15D-4668-8241-543DCE05A87B}" type="slidenum">
              <a:rPr lang="en-GB" smtClean="0"/>
              <a:t>‹#›</a:t>
            </a:fld>
            <a:endParaRPr lang="en-GB"/>
          </a:p>
        </p:txBody>
      </p:sp>
    </p:spTree>
    <p:extLst>
      <p:ext uri="{BB962C8B-B14F-4D97-AF65-F5344CB8AC3E}">
        <p14:creationId xmlns:p14="http://schemas.microsoft.com/office/powerpoint/2010/main" val="1880734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28171-F3D6-361A-5674-8E177739F58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422D138-680E-8BD9-FDF8-64BA1E8FFC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3EDFBC-D985-067A-0C77-CE3D378EC912}"/>
              </a:ext>
            </a:extLst>
          </p:cNvPr>
          <p:cNvSpPr>
            <a:spLocks noGrp="1"/>
          </p:cNvSpPr>
          <p:nvPr>
            <p:ph type="dt" sz="half" idx="10"/>
          </p:nvPr>
        </p:nvSpPr>
        <p:spPr/>
        <p:txBody>
          <a:bodyPr/>
          <a:lstStyle/>
          <a:p>
            <a:fld id="{A0641659-E661-4FD0-9BD7-F4D348AC2AD3}" type="datetimeFigureOut">
              <a:rPr lang="en-GB" smtClean="0"/>
              <a:t>27/11/2025</a:t>
            </a:fld>
            <a:endParaRPr lang="en-GB"/>
          </a:p>
        </p:txBody>
      </p:sp>
      <p:sp>
        <p:nvSpPr>
          <p:cNvPr id="5" name="Footer Placeholder 4">
            <a:extLst>
              <a:ext uri="{FF2B5EF4-FFF2-40B4-BE49-F238E27FC236}">
                <a16:creationId xmlns:a16="http://schemas.microsoft.com/office/drawing/2014/main" id="{287EDE6E-8B5F-52F9-128F-36B0A7AC1F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7334DA-B462-E74A-712A-15F241A15F74}"/>
              </a:ext>
            </a:extLst>
          </p:cNvPr>
          <p:cNvSpPr>
            <a:spLocks noGrp="1"/>
          </p:cNvSpPr>
          <p:nvPr>
            <p:ph type="sldNum" sz="quarter" idx="12"/>
          </p:nvPr>
        </p:nvSpPr>
        <p:spPr/>
        <p:txBody>
          <a:bodyPr/>
          <a:lstStyle/>
          <a:p>
            <a:fld id="{4AFF362A-A15D-4668-8241-543DCE05A87B}" type="slidenum">
              <a:rPr lang="en-GB" smtClean="0"/>
              <a:t>‹#›</a:t>
            </a:fld>
            <a:endParaRPr lang="en-GB"/>
          </a:p>
        </p:txBody>
      </p:sp>
    </p:spTree>
    <p:extLst>
      <p:ext uri="{BB962C8B-B14F-4D97-AF65-F5344CB8AC3E}">
        <p14:creationId xmlns:p14="http://schemas.microsoft.com/office/powerpoint/2010/main" val="1925804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69365-5D96-2D42-AB37-7E80579504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43BFF50-3769-0A57-8F2E-199790C7BA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67AE48-B6B0-85C0-867B-9298FDAF5A52}"/>
              </a:ext>
            </a:extLst>
          </p:cNvPr>
          <p:cNvSpPr>
            <a:spLocks noGrp="1"/>
          </p:cNvSpPr>
          <p:nvPr>
            <p:ph type="dt" sz="half" idx="10"/>
          </p:nvPr>
        </p:nvSpPr>
        <p:spPr/>
        <p:txBody>
          <a:bodyPr/>
          <a:lstStyle/>
          <a:p>
            <a:fld id="{A0641659-E661-4FD0-9BD7-F4D348AC2AD3}" type="datetimeFigureOut">
              <a:rPr lang="en-GB" smtClean="0"/>
              <a:t>27/11/2025</a:t>
            </a:fld>
            <a:endParaRPr lang="en-GB"/>
          </a:p>
        </p:txBody>
      </p:sp>
      <p:sp>
        <p:nvSpPr>
          <p:cNvPr id="5" name="Footer Placeholder 4">
            <a:extLst>
              <a:ext uri="{FF2B5EF4-FFF2-40B4-BE49-F238E27FC236}">
                <a16:creationId xmlns:a16="http://schemas.microsoft.com/office/drawing/2014/main" id="{8A858624-E100-7F96-85D6-5A5F18240F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5F14A4-E306-1331-4C14-DE14B746DC1D}"/>
              </a:ext>
            </a:extLst>
          </p:cNvPr>
          <p:cNvSpPr>
            <a:spLocks noGrp="1"/>
          </p:cNvSpPr>
          <p:nvPr>
            <p:ph type="sldNum" sz="quarter" idx="12"/>
          </p:nvPr>
        </p:nvSpPr>
        <p:spPr/>
        <p:txBody>
          <a:bodyPr/>
          <a:lstStyle/>
          <a:p>
            <a:fld id="{4AFF362A-A15D-4668-8241-543DCE05A87B}" type="slidenum">
              <a:rPr lang="en-GB" smtClean="0"/>
              <a:t>‹#›</a:t>
            </a:fld>
            <a:endParaRPr lang="en-GB"/>
          </a:p>
        </p:txBody>
      </p:sp>
    </p:spTree>
    <p:extLst>
      <p:ext uri="{BB962C8B-B14F-4D97-AF65-F5344CB8AC3E}">
        <p14:creationId xmlns:p14="http://schemas.microsoft.com/office/powerpoint/2010/main" val="1092459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0D83D-1517-80ED-923C-0B0AD083B93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DA07B6B-3003-A8B7-A7D3-B21DCCAFE9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6E5AF90-6488-0451-3892-AD8BC69C2E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DAADB59-4EEC-7090-3D05-9C1515DA9909}"/>
              </a:ext>
            </a:extLst>
          </p:cNvPr>
          <p:cNvSpPr>
            <a:spLocks noGrp="1"/>
          </p:cNvSpPr>
          <p:nvPr>
            <p:ph type="dt" sz="half" idx="10"/>
          </p:nvPr>
        </p:nvSpPr>
        <p:spPr/>
        <p:txBody>
          <a:bodyPr/>
          <a:lstStyle/>
          <a:p>
            <a:fld id="{A0641659-E661-4FD0-9BD7-F4D348AC2AD3}" type="datetimeFigureOut">
              <a:rPr lang="en-GB" smtClean="0"/>
              <a:t>27/11/2025</a:t>
            </a:fld>
            <a:endParaRPr lang="en-GB"/>
          </a:p>
        </p:txBody>
      </p:sp>
      <p:sp>
        <p:nvSpPr>
          <p:cNvPr id="6" name="Footer Placeholder 5">
            <a:extLst>
              <a:ext uri="{FF2B5EF4-FFF2-40B4-BE49-F238E27FC236}">
                <a16:creationId xmlns:a16="http://schemas.microsoft.com/office/drawing/2014/main" id="{871B6360-40A1-E522-1F18-0AC9ADEB8A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D6151C0-274B-D8B4-7245-39E48E89C1CF}"/>
              </a:ext>
            </a:extLst>
          </p:cNvPr>
          <p:cNvSpPr>
            <a:spLocks noGrp="1"/>
          </p:cNvSpPr>
          <p:nvPr>
            <p:ph type="sldNum" sz="quarter" idx="12"/>
          </p:nvPr>
        </p:nvSpPr>
        <p:spPr/>
        <p:txBody>
          <a:bodyPr/>
          <a:lstStyle/>
          <a:p>
            <a:fld id="{4AFF362A-A15D-4668-8241-543DCE05A87B}" type="slidenum">
              <a:rPr lang="en-GB" smtClean="0"/>
              <a:t>‹#›</a:t>
            </a:fld>
            <a:endParaRPr lang="en-GB"/>
          </a:p>
        </p:txBody>
      </p:sp>
    </p:spTree>
    <p:extLst>
      <p:ext uri="{BB962C8B-B14F-4D97-AF65-F5344CB8AC3E}">
        <p14:creationId xmlns:p14="http://schemas.microsoft.com/office/powerpoint/2010/main" val="716756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3B328-1CA2-7371-6100-142384B584B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9B029EA-977E-DD5D-4CB5-B203DD743A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EA0036-944F-6679-1B8E-A39C645142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0396273-23F4-AD11-9432-E8A6F7D743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84A1CE-3265-2DE7-D864-EC31250224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05FAE91-AAD3-D3C0-BC8D-220F9A6C64A9}"/>
              </a:ext>
            </a:extLst>
          </p:cNvPr>
          <p:cNvSpPr>
            <a:spLocks noGrp="1"/>
          </p:cNvSpPr>
          <p:nvPr>
            <p:ph type="dt" sz="half" idx="10"/>
          </p:nvPr>
        </p:nvSpPr>
        <p:spPr/>
        <p:txBody>
          <a:bodyPr/>
          <a:lstStyle/>
          <a:p>
            <a:fld id="{A0641659-E661-4FD0-9BD7-F4D348AC2AD3}" type="datetimeFigureOut">
              <a:rPr lang="en-GB" smtClean="0"/>
              <a:t>27/11/2025</a:t>
            </a:fld>
            <a:endParaRPr lang="en-GB"/>
          </a:p>
        </p:txBody>
      </p:sp>
      <p:sp>
        <p:nvSpPr>
          <p:cNvPr id="8" name="Footer Placeholder 7">
            <a:extLst>
              <a:ext uri="{FF2B5EF4-FFF2-40B4-BE49-F238E27FC236}">
                <a16:creationId xmlns:a16="http://schemas.microsoft.com/office/drawing/2014/main" id="{C75E96B8-8237-A095-2CBC-F09DC910FC2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16F9C73-EF5E-67B7-46F3-8FE8317BA417}"/>
              </a:ext>
            </a:extLst>
          </p:cNvPr>
          <p:cNvSpPr>
            <a:spLocks noGrp="1"/>
          </p:cNvSpPr>
          <p:nvPr>
            <p:ph type="sldNum" sz="quarter" idx="12"/>
          </p:nvPr>
        </p:nvSpPr>
        <p:spPr/>
        <p:txBody>
          <a:bodyPr/>
          <a:lstStyle/>
          <a:p>
            <a:fld id="{4AFF362A-A15D-4668-8241-543DCE05A87B}" type="slidenum">
              <a:rPr lang="en-GB" smtClean="0"/>
              <a:t>‹#›</a:t>
            </a:fld>
            <a:endParaRPr lang="en-GB"/>
          </a:p>
        </p:txBody>
      </p:sp>
    </p:spTree>
    <p:extLst>
      <p:ext uri="{BB962C8B-B14F-4D97-AF65-F5344CB8AC3E}">
        <p14:creationId xmlns:p14="http://schemas.microsoft.com/office/powerpoint/2010/main" val="3908038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F4C14-4D33-721B-50A7-0A021DCCC0C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56E879D-BCE5-011A-900A-C83BAC6EC2FE}"/>
              </a:ext>
            </a:extLst>
          </p:cNvPr>
          <p:cNvSpPr>
            <a:spLocks noGrp="1"/>
          </p:cNvSpPr>
          <p:nvPr>
            <p:ph type="dt" sz="half" idx="10"/>
          </p:nvPr>
        </p:nvSpPr>
        <p:spPr/>
        <p:txBody>
          <a:bodyPr/>
          <a:lstStyle/>
          <a:p>
            <a:fld id="{A0641659-E661-4FD0-9BD7-F4D348AC2AD3}" type="datetimeFigureOut">
              <a:rPr lang="en-GB" smtClean="0"/>
              <a:t>27/11/2025</a:t>
            </a:fld>
            <a:endParaRPr lang="en-GB"/>
          </a:p>
        </p:txBody>
      </p:sp>
      <p:sp>
        <p:nvSpPr>
          <p:cNvPr id="4" name="Footer Placeholder 3">
            <a:extLst>
              <a:ext uri="{FF2B5EF4-FFF2-40B4-BE49-F238E27FC236}">
                <a16:creationId xmlns:a16="http://schemas.microsoft.com/office/drawing/2014/main" id="{D7211428-0B66-7926-B037-EFFB8FC212A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9FD22D6-B192-7B96-A2FC-7FF5F197A18E}"/>
              </a:ext>
            </a:extLst>
          </p:cNvPr>
          <p:cNvSpPr>
            <a:spLocks noGrp="1"/>
          </p:cNvSpPr>
          <p:nvPr>
            <p:ph type="sldNum" sz="quarter" idx="12"/>
          </p:nvPr>
        </p:nvSpPr>
        <p:spPr/>
        <p:txBody>
          <a:bodyPr/>
          <a:lstStyle/>
          <a:p>
            <a:fld id="{4AFF362A-A15D-4668-8241-543DCE05A87B}" type="slidenum">
              <a:rPr lang="en-GB" smtClean="0"/>
              <a:t>‹#›</a:t>
            </a:fld>
            <a:endParaRPr lang="en-GB"/>
          </a:p>
        </p:txBody>
      </p:sp>
    </p:spTree>
    <p:extLst>
      <p:ext uri="{BB962C8B-B14F-4D97-AF65-F5344CB8AC3E}">
        <p14:creationId xmlns:p14="http://schemas.microsoft.com/office/powerpoint/2010/main" val="966660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6C0D73-2854-5FB1-E00E-B4A401D16503}"/>
              </a:ext>
            </a:extLst>
          </p:cNvPr>
          <p:cNvSpPr>
            <a:spLocks noGrp="1"/>
          </p:cNvSpPr>
          <p:nvPr>
            <p:ph type="dt" sz="half" idx="10"/>
          </p:nvPr>
        </p:nvSpPr>
        <p:spPr/>
        <p:txBody>
          <a:bodyPr/>
          <a:lstStyle/>
          <a:p>
            <a:fld id="{A0641659-E661-4FD0-9BD7-F4D348AC2AD3}" type="datetimeFigureOut">
              <a:rPr lang="en-GB" smtClean="0"/>
              <a:t>27/11/2025</a:t>
            </a:fld>
            <a:endParaRPr lang="en-GB"/>
          </a:p>
        </p:txBody>
      </p:sp>
      <p:sp>
        <p:nvSpPr>
          <p:cNvPr id="3" name="Footer Placeholder 2">
            <a:extLst>
              <a:ext uri="{FF2B5EF4-FFF2-40B4-BE49-F238E27FC236}">
                <a16:creationId xmlns:a16="http://schemas.microsoft.com/office/drawing/2014/main" id="{09B689CD-0C0B-39C1-BFAA-59F9035BEED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1955CCB-E6C6-68AA-B14C-011880C65FE2}"/>
              </a:ext>
            </a:extLst>
          </p:cNvPr>
          <p:cNvSpPr>
            <a:spLocks noGrp="1"/>
          </p:cNvSpPr>
          <p:nvPr>
            <p:ph type="sldNum" sz="quarter" idx="12"/>
          </p:nvPr>
        </p:nvSpPr>
        <p:spPr/>
        <p:txBody>
          <a:bodyPr/>
          <a:lstStyle/>
          <a:p>
            <a:fld id="{4AFF362A-A15D-4668-8241-543DCE05A87B}" type="slidenum">
              <a:rPr lang="en-GB" smtClean="0"/>
              <a:t>‹#›</a:t>
            </a:fld>
            <a:endParaRPr lang="en-GB"/>
          </a:p>
        </p:txBody>
      </p:sp>
    </p:spTree>
    <p:extLst>
      <p:ext uri="{BB962C8B-B14F-4D97-AF65-F5344CB8AC3E}">
        <p14:creationId xmlns:p14="http://schemas.microsoft.com/office/powerpoint/2010/main" val="1807343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000D1-D658-0F25-CF94-089659423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A4C013B-800D-969F-CA08-3D61BDC8BE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E041198-39B1-DCA2-6098-B188B3149B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9FA8C9-294C-A0D8-BD08-02644F802D1C}"/>
              </a:ext>
            </a:extLst>
          </p:cNvPr>
          <p:cNvSpPr>
            <a:spLocks noGrp="1"/>
          </p:cNvSpPr>
          <p:nvPr>
            <p:ph type="dt" sz="half" idx="10"/>
          </p:nvPr>
        </p:nvSpPr>
        <p:spPr/>
        <p:txBody>
          <a:bodyPr/>
          <a:lstStyle/>
          <a:p>
            <a:fld id="{A0641659-E661-4FD0-9BD7-F4D348AC2AD3}" type="datetimeFigureOut">
              <a:rPr lang="en-GB" smtClean="0"/>
              <a:t>27/11/2025</a:t>
            </a:fld>
            <a:endParaRPr lang="en-GB"/>
          </a:p>
        </p:txBody>
      </p:sp>
      <p:sp>
        <p:nvSpPr>
          <p:cNvPr id="6" name="Footer Placeholder 5">
            <a:extLst>
              <a:ext uri="{FF2B5EF4-FFF2-40B4-BE49-F238E27FC236}">
                <a16:creationId xmlns:a16="http://schemas.microsoft.com/office/drawing/2014/main" id="{4D27A475-DA50-DF68-5A04-3B22F774FA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0A5C5A0-0504-88C3-0A05-30EFFA3B3882}"/>
              </a:ext>
            </a:extLst>
          </p:cNvPr>
          <p:cNvSpPr>
            <a:spLocks noGrp="1"/>
          </p:cNvSpPr>
          <p:nvPr>
            <p:ph type="sldNum" sz="quarter" idx="12"/>
          </p:nvPr>
        </p:nvSpPr>
        <p:spPr/>
        <p:txBody>
          <a:bodyPr/>
          <a:lstStyle/>
          <a:p>
            <a:fld id="{4AFF362A-A15D-4668-8241-543DCE05A87B}" type="slidenum">
              <a:rPr lang="en-GB" smtClean="0"/>
              <a:t>‹#›</a:t>
            </a:fld>
            <a:endParaRPr lang="en-GB"/>
          </a:p>
        </p:txBody>
      </p:sp>
    </p:spTree>
    <p:extLst>
      <p:ext uri="{BB962C8B-B14F-4D97-AF65-F5344CB8AC3E}">
        <p14:creationId xmlns:p14="http://schemas.microsoft.com/office/powerpoint/2010/main" val="4013014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A1457-3A99-4064-4A15-A0D597EF40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652C565-BFAB-E92F-6531-396835F3D8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E261DD2-6AEE-4AD4-F83C-BDBC3386DB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BCB9F5-4545-4793-7C09-81F48B5BBCB7}"/>
              </a:ext>
            </a:extLst>
          </p:cNvPr>
          <p:cNvSpPr>
            <a:spLocks noGrp="1"/>
          </p:cNvSpPr>
          <p:nvPr>
            <p:ph type="dt" sz="half" idx="10"/>
          </p:nvPr>
        </p:nvSpPr>
        <p:spPr/>
        <p:txBody>
          <a:bodyPr/>
          <a:lstStyle/>
          <a:p>
            <a:fld id="{A0641659-E661-4FD0-9BD7-F4D348AC2AD3}" type="datetimeFigureOut">
              <a:rPr lang="en-GB" smtClean="0"/>
              <a:t>27/11/2025</a:t>
            </a:fld>
            <a:endParaRPr lang="en-GB"/>
          </a:p>
        </p:txBody>
      </p:sp>
      <p:sp>
        <p:nvSpPr>
          <p:cNvPr id="6" name="Footer Placeholder 5">
            <a:extLst>
              <a:ext uri="{FF2B5EF4-FFF2-40B4-BE49-F238E27FC236}">
                <a16:creationId xmlns:a16="http://schemas.microsoft.com/office/drawing/2014/main" id="{36DF7709-7833-EE88-AD38-816EFC10CAE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EDFDD5-5FAA-115F-73F8-A0FEAB5AEF9B}"/>
              </a:ext>
            </a:extLst>
          </p:cNvPr>
          <p:cNvSpPr>
            <a:spLocks noGrp="1"/>
          </p:cNvSpPr>
          <p:nvPr>
            <p:ph type="sldNum" sz="quarter" idx="12"/>
          </p:nvPr>
        </p:nvSpPr>
        <p:spPr/>
        <p:txBody>
          <a:bodyPr/>
          <a:lstStyle/>
          <a:p>
            <a:fld id="{4AFF362A-A15D-4668-8241-543DCE05A87B}" type="slidenum">
              <a:rPr lang="en-GB" smtClean="0"/>
              <a:t>‹#›</a:t>
            </a:fld>
            <a:endParaRPr lang="en-GB"/>
          </a:p>
        </p:txBody>
      </p:sp>
    </p:spTree>
    <p:extLst>
      <p:ext uri="{BB962C8B-B14F-4D97-AF65-F5344CB8AC3E}">
        <p14:creationId xmlns:p14="http://schemas.microsoft.com/office/powerpoint/2010/main" val="4069289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8F5ED8-3DC0-6736-1F00-0951B6ECEE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96B9E22-1C02-75F4-F82E-6BE87FEFFF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A0573D-ABB5-DF5B-AD21-9CA64C398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641659-E661-4FD0-9BD7-F4D348AC2AD3}" type="datetimeFigureOut">
              <a:rPr lang="en-GB" smtClean="0"/>
              <a:t>27/11/2025</a:t>
            </a:fld>
            <a:endParaRPr lang="en-GB"/>
          </a:p>
        </p:txBody>
      </p:sp>
      <p:sp>
        <p:nvSpPr>
          <p:cNvPr id="5" name="Footer Placeholder 4">
            <a:extLst>
              <a:ext uri="{FF2B5EF4-FFF2-40B4-BE49-F238E27FC236}">
                <a16:creationId xmlns:a16="http://schemas.microsoft.com/office/drawing/2014/main" id="{A0E55EE2-7C67-9119-A9BA-B0DB0E1332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92A8B09-6E53-8B7B-0CCD-53D6251CB4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FF362A-A15D-4668-8241-543DCE05A87B}" type="slidenum">
              <a:rPr lang="en-GB" smtClean="0"/>
              <a:t>‹#›</a:t>
            </a:fld>
            <a:endParaRPr lang="en-GB"/>
          </a:p>
        </p:txBody>
      </p:sp>
    </p:spTree>
    <p:extLst>
      <p:ext uri="{BB962C8B-B14F-4D97-AF65-F5344CB8AC3E}">
        <p14:creationId xmlns:p14="http://schemas.microsoft.com/office/powerpoint/2010/main" val="402568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wickhistory.co.u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emf"/><Relationship Id="rId5" Type="http://schemas.openxmlformats.org/officeDocument/2006/relationships/oleObject" Target="../embeddings/oleObject8.bin"/><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image" Target="../media/image11.jpg"/><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www.wickhistory.co.uk/" TargetMode="External"/><Relationship Id="rId5" Type="http://schemas.openxmlformats.org/officeDocument/2006/relationships/image" Target="../media/image13.jp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image" Target="../media/image14.jpeg"/><Relationship Id="rId1" Type="http://schemas.openxmlformats.org/officeDocument/2006/relationships/slideLayout" Target="../slideLayouts/slideLayout5.xml"/><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emf"/><Relationship Id="rId4" Type="http://schemas.openxmlformats.org/officeDocument/2006/relationships/oleObject" Target="../embeddings/oleObject11.bin"/></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6.jp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2.bin"/><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jp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5.jpg"/><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8.svg"/><Relationship Id="rId5" Type="http://schemas.openxmlformats.org/officeDocument/2006/relationships/image" Target="../media/image7.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7.bin"/><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0BFFE-97E4-7920-37F4-0C089CA7C44F}"/>
              </a:ext>
            </a:extLst>
          </p:cNvPr>
          <p:cNvSpPr>
            <a:spLocks noGrp="1"/>
          </p:cNvSpPr>
          <p:nvPr>
            <p:ph type="ctrTitle"/>
          </p:nvPr>
        </p:nvSpPr>
        <p:spPr>
          <a:xfrm>
            <a:off x="631630" y="307626"/>
            <a:ext cx="11081949" cy="2018885"/>
          </a:xfrm>
          <a:ln w="76200">
            <a:solidFill>
              <a:schemeClr val="accent2">
                <a:lumMod val="75000"/>
              </a:schemeClr>
            </a:solidFill>
          </a:ln>
        </p:spPr>
        <p:txBody>
          <a:bodyPr>
            <a:normAutofit fontScale="90000"/>
          </a:bodyPr>
          <a:lstStyle/>
          <a:p>
            <a:pPr algn="r"/>
            <a:r>
              <a:rPr lang="en-GB" sz="8000" dirty="0">
                <a:solidFill>
                  <a:schemeClr val="accent5">
                    <a:lumMod val="50000"/>
                  </a:schemeClr>
                </a:solidFill>
              </a:rPr>
              <a:t>       </a:t>
            </a: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r>
              <a:rPr lang="en-GB" sz="8000" dirty="0">
                <a:solidFill>
                  <a:schemeClr val="accent5">
                    <a:lumMod val="50000"/>
                  </a:schemeClr>
                </a:solidFill>
              </a:rPr>
              <a:t>       </a:t>
            </a:r>
            <a:br>
              <a:rPr lang="en-GB" sz="8000" dirty="0">
                <a:solidFill>
                  <a:schemeClr val="accent5">
                    <a:lumMod val="50000"/>
                  </a:schemeClr>
                </a:solidFill>
              </a:rPr>
            </a:br>
            <a:br>
              <a:rPr lang="en-GB" sz="8000" dirty="0">
                <a:solidFill>
                  <a:schemeClr val="accent5">
                    <a:lumMod val="50000"/>
                  </a:schemeClr>
                </a:solidFill>
              </a:rPr>
            </a:br>
            <a:r>
              <a:rPr lang="en-GB" sz="8000" dirty="0">
                <a:solidFill>
                  <a:schemeClr val="accent5">
                    <a:lumMod val="50000"/>
                  </a:schemeClr>
                </a:solidFill>
              </a:rPr>
              <a:t>       </a:t>
            </a: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chemeClr val="accent5">
                    <a:lumMod val="50000"/>
                  </a:schemeClr>
                </a:solidFill>
              </a:rPr>
            </a:br>
            <a:br>
              <a:rPr lang="en-GB" sz="8000" dirty="0">
                <a:solidFill>
                  <a:srgbClr val="0070C0"/>
                </a:solidFill>
              </a:rPr>
            </a:br>
            <a:br>
              <a:rPr lang="en-GB" dirty="0"/>
            </a:br>
            <a:endParaRPr lang="en-GB" sz="2200" dirty="0"/>
          </a:p>
        </p:txBody>
      </p:sp>
      <p:sp>
        <p:nvSpPr>
          <p:cNvPr id="3" name="Subtitle 2">
            <a:extLst>
              <a:ext uri="{FF2B5EF4-FFF2-40B4-BE49-F238E27FC236}">
                <a16:creationId xmlns:a16="http://schemas.microsoft.com/office/drawing/2014/main" id="{3A04034E-1F98-5043-6264-857F5392E58F}"/>
              </a:ext>
            </a:extLst>
          </p:cNvPr>
          <p:cNvSpPr>
            <a:spLocks noGrp="1"/>
          </p:cNvSpPr>
          <p:nvPr>
            <p:ph type="subTitle" idx="1"/>
          </p:nvPr>
        </p:nvSpPr>
        <p:spPr>
          <a:xfrm>
            <a:off x="631631" y="2326512"/>
            <a:ext cx="11081948" cy="4421530"/>
          </a:xfrm>
          <a:ln w="38100">
            <a:solidFill>
              <a:schemeClr val="accent2">
                <a:lumMod val="75000"/>
              </a:schemeClr>
            </a:solidFill>
          </a:ln>
        </p:spPr>
        <p:txBody>
          <a:bodyPr>
            <a:normAutofit fontScale="25000" lnSpcReduction="20000"/>
          </a:bodyPr>
          <a:lstStyle/>
          <a:p>
            <a:endParaRPr lang="en-GB" sz="4300" dirty="0">
              <a:solidFill>
                <a:schemeClr val="accent5">
                  <a:lumMod val="50000"/>
                </a:schemeClr>
              </a:solidFill>
            </a:endParaRPr>
          </a:p>
          <a:p>
            <a:r>
              <a:rPr lang="en-GB" sz="12800" b="1" dirty="0">
                <a:solidFill>
                  <a:srgbClr val="0070C0"/>
                </a:solidFill>
                <a:latin typeface="+mj-lt"/>
              </a:rPr>
              <a:t>An interactive PowerPoint for KS2 teachers and pupils</a:t>
            </a:r>
            <a:endParaRPr lang="en-GB" sz="12800" b="1" u="sng" dirty="0">
              <a:solidFill>
                <a:srgbClr val="0070C0"/>
              </a:solidFill>
              <a:latin typeface="+mj-lt"/>
            </a:endParaRPr>
          </a:p>
          <a:p>
            <a:r>
              <a:rPr lang="en-GB" sz="12800" b="1" dirty="0">
                <a:solidFill>
                  <a:srgbClr val="0070C0"/>
                </a:solidFill>
                <a:latin typeface="+mj-lt"/>
              </a:rPr>
              <a:t>based on a study of the houses and people </a:t>
            </a:r>
          </a:p>
          <a:p>
            <a:r>
              <a:rPr lang="en-GB" sz="12800" b="1" dirty="0">
                <a:solidFill>
                  <a:srgbClr val="0070C0"/>
                </a:solidFill>
                <a:latin typeface="+mj-lt"/>
              </a:rPr>
              <a:t>of Wick in Worcestershire in the early 20</a:t>
            </a:r>
            <a:r>
              <a:rPr lang="en-GB" sz="12800" b="1" baseline="30000" dirty="0">
                <a:solidFill>
                  <a:srgbClr val="0070C0"/>
                </a:solidFill>
                <a:latin typeface="+mj-lt"/>
              </a:rPr>
              <a:t>th</a:t>
            </a:r>
            <a:r>
              <a:rPr lang="en-GB" sz="12800" b="1" dirty="0">
                <a:solidFill>
                  <a:srgbClr val="0070C0"/>
                </a:solidFill>
                <a:latin typeface="+mj-lt"/>
              </a:rPr>
              <a:t> Century.</a:t>
            </a:r>
          </a:p>
          <a:p>
            <a:r>
              <a:rPr lang="en-GB" sz="12800" b="1" dirty="0">
                <a:solidFill>
                  <a:srgbClr val="DD7343"/>
                </a:solidFill>
                <a:latin typeface="+mj-lt"/>
              </a:rPr>
              <a:t>It can be used as a stand-alone history study project or in conjunction with the Wick History Trail around the village.</a:t>
            </a:r>
          </a:p>
          <a:p>
            <a:pPr>
              <a:lnSpc>
                <a:spcPct val="120000"/>
              </a:lnSpc>
              <a:spcBef>
                <a:spcPts val="0"/>
              </a:spcBef>
            </a:pPr>
            <a:r>
              <a:rPr lang="en-GB" sz="9600" b="1" dirty="0">
                <a:solidFill>
                  <a:srgbClr val="00B050"/>
                </a:solidFill>
                <a:latin typeface="+mj-lt"/>
              </a:rPr>
              <a:t>Created and produce by Deborah Overton and Ellen </a:t>
            </a:r>
            <a:r>
              <a:rPr lang="en-GB" sz="9600" b="1" dirty="0" err="1">
                <a:solidFill>
                  <a:srgbClr val="00B050"/>
                </a:solidFill>
                <a:latin typeface="+mj-lt"/>
              </a:rPr>
              <a:t>Honeybunn</a:t>
            </a:r>
            <a:r>
              <a:rPr lang="en-GB" sz="9600" b="1" dirty="0">
                <a:solidFill>
                  <a:srgbClr val="00B050"/>
                </a:solidFill>
                <a:latin typeface="+mj-lt"/>
              </a:rPr>
              <a:t>.</a:t>
            </a:r>
          </a:p>
          <a:p>
            <a:pPr>
              <a:lnSpc>
                <a:spcPct val="120000"/>
              </a:lnSpc>
              <a:spcBef>
                <a:spcPts val="0"/>
              </a:spcBef>
            </a:pPr>
            <a:endParaRPr lang="en-GB" sz="9600" b="1" dirty="0">
              <a:solidFill>
                <a:srgbClr val="00B050"/>
              </a:solidFill>
              <a:latin typeface="+mj-lt"/>
            </a:endParaRPr>
          </a:p>
          <a:p>
            <a:pPr>
              <a:lnSpc>
                <a:spcPct val="120000"/>
              </a:lnSpc>
              <a:spcBef>
                <a:spcPts val="0"/>
              </a:spcBef>
            </a:pPr>
            <a:r>
              <a:rPr lang="en-GB" sz="9600" dirty="0">
                <a:solidFill>
                  <a:srgbClr val="DD7343"/>
                </a:solidFill>
                <a:hlinkClick r:id="rId3">
                  <a:extLst>
                    <a:ext uri="{A12FA001-AC4F-418D-AE19-62706E023703}">
                      <ahyp:hlinkClr xmlns:ahyp="http://schemas.microsoft.com/office/drawing/2018/hyperlinkcolor" val="tx"/>
                    </a:ext>
                  </a:extLst>
                </a:hlinkClick>
              </a:rPr>
              <a:t>Teacher’s Resource : </a:t>
            </a:r>
            <a:r>
              <a:rPr lang="en-GB" sz="9600" b="1" dirty="0">
                <a:solidFill>
                  <a:srgbClr val="00B050"/>
                </a:solidFill>
                <a:hlinkClick r:id="rId3">
                  <a:extLst>
                    <a:ext uri="{A12FA001-AC4F-418D-AE19-62706E023703}">
                      <ahyp:hlinkClr xmlns:ahyp="http://schemas.microsoft.com/office/drawing/2018/hyperlinkcolor" val="tx"/>
                    </a:ext>
                  </a:extLst>
                </a:hlinkClick>
              </a:rPr>
              <a:t>Link to History Trail Website : </a:t>
            </a:r>
            <a:r>
              <a:rPr lang="en-GB" sz="9600" dirty="0">
                <a:solidFill>
                  <a:srgbClr val="DD7343"/>
                </a:solidFill>
                <a:hlinkClick r:id="rId3"/>
              </a:rPr>
              <a:t>http://www.wickhistory.co.uk</a:t>
            </a:r>
            <a:endParaRPr lang="en-GB" sz="9600" dirty="0">
              <a:solidFill>
                <a:srgbClr val="DD7343"/>
              </a:solidFill>
            </a:endParaRPr>
          </a:p>
          <a:p>
            <a:pPr>
              <a:lnSpc>
                <a:spcPct val="120000"/>
              </a:lnSpc>
              <a:spcBef>
                <a:spcPts val="0"/>
              </a:spcBef>
            </a:pPr>
            <a:r>
              <a:rPr lang="en-GB" sz="9600" dirty="0">
                <a:solidFill>
                  <a:srgbClr val="0070C0"/>
                </a:solidFill>
              </a:rPr>
              <a:t>All photographs and maps are the copyright of Wick History Trail Website and Wick Parish Council. Please do not reproduce in any form.</a:t>
            </a:r>
          </a:p>
          <a:p>
            <a:endParaRPr lang="en-GB" sz="9600" dirty="0">
              <a:solidFill>
                <a:srgbClr val="DD7343"/>
              </a:solidFill>
            </a:endParaRPr>
          </a:p>
          <a:p>
            <a:br>
              <a:rPr lang="en-GB" sz="5000" dirty="0">
                <a:solidFill>
                  <a:srgbClr val="DD7343"/>
                </a:solidFill>
              </a:rPr>
            </a:br>
            <a:endParaRPr lang="en-GB" sz="5000" dirty="0">
              <a:solidFill>
                <a:schemeClr val="accent5">
                  <a:lumMod val="50000"/>
                </a:schemeClr>
              </a:solidFill>
            </a:endParaRPr>
          </a:p>
          <a:p>
            <a:endParaRPr lang="en-GB" sz="4600" dirty="0"/>
          </a:p>
          <a:p>
            <a:endParaRPr lang="en-GB" sz="4600" dirty="0"/>
          </a:p>
          <a:p>
            <a:endParaRPr lang="en-GB" dirty="0"/>
          </a:p>
          <a:p>
            <a:endParaRPr lang="en-GB" dirty="0"/>
          </a:p>
        </p:txBody>
      </p:sp>
      <p:sp>
        <p:nvSpPr>
          <p:cNvPr id="7" name="TextBox 6">
            <a:extLst>
              <a:ext uri="{FF2B5EF4-FFF2-40B4-BE49-F238E27FC236}">
                <a16:creationId xmlns:a16="http://schemas.microsoft.com/office/drawing/2014/main" id="{1C38DFAD-19C6-AF03-6603-41126BBFF963}"/>
              </a:ext>
            </a:extLst>
          </p:cNvPr>
          <p:cNvSpPr txBox="1"/>
          <p:nvPr/>
        </p:nvSpPr>
        <p:spPr>
          <a:xfrm>
            <a:off x="2685443" y="412394"/>
            <a:ext cx="8643316" cy="1938992"/>
          </a:xfrm>
          <a:prstGeom prst="rect">
            <a:avLst/>
          </a:prstGeom>
          <a:noFill/>
        </p:spPr>
        <p:txBody>
          <a:bodyPr wrap="square" rtlCol="0">
            <a:spAutoFit/>
          </a:bodyPr>
          <a:lstStyle/>
          <a:p>
            <a:r>
              <a:rPr lang="en-GB" sz="6000" dirty="0">
                <a:solidFill>
                  <a:srgbClr val="0070C0"/>
                </a:solidFill>
              </a:rPr>
              <a:t>WICK HISTORY DETECTIVES</a:t>
            </a:r>
          </a:p>
          <a:p>
            <a:r>
              <a:rPr lang="en-GB" sz="6000" dirty="0">
                <a:solidFill>
                  <a:srgbClr val="00B050"/>
                </a:solidFill>
              </a:rPr>
              <a:t>    A Local History Study</a:t>
            </a:r>
          </a:p>
        </p:txBody>
      </p:sp>
      <p:graphicFrame>
        <p:nvGraphicFramePr>
          <p:cNvPr id="4" name="Object 3">
            <a:extLst>
              <a:ext uri="{FF2B5EF4-FFF2-40B4-BE49-F238E27FC236}">
                <a16:creationId xmlns:a16="http://schemas.microsoft.com/office/drawing/2014/main" id="{D8F6AEE6-4810-1226-5C4E-5D74D8CA9522}"/>
              </a:ext>
            </a:extLst>
          </p:cNvPr>
          <p:cNvGraphicFramePr>
            <a:graphicFrameLocks noChangeAspect="1"/>
          </p:cNvGraphicFramePr>
          <p:nvPr>
            <p:extLst>
              <p:ext uri="{D42A27DB-BD31-4B8C-83A1-F6EECF244321}">
                <p14:modId xmlns:p14="http://schemas.microsoft.com/office/powerpoint/2010/main" val="3391792061"/>
              </p:ext>
            </p:extLst>
          </p:nvPr>
        </p:nvGraphicFramePr>
        <p:xfrm>
          <a:off x="788745" y="347572"/>
          <a:ext cx="1739583" cy="1938992"/>
        </p:xfrm>
        <a:graphic>
          <a:graphicData uri="http://schemas.openxmlformats.org/presentationml/2006/ole">
            <mc:AlternateContent xmlns:mc="http://schemas.openxmlformats.org/markup-compatibility/2006">
              <mc:Choice xmlns:v="urn:schemas-microsoft-com:vml" Requires="v">
                <p:oleObj r:id="rId4" imgW="2105535" imgH="2346465" progId="">
                  <p:embed/>
                </p:oleObj>
              </mc:Choice>
              <mc:Fallback>
                <p:oleObj r:id="rId4" imgW="2105535" imgH="2346465" progId="">
                  <p:embed/>
                  <p:pic>
                    <p:nvPicPr>
                      <p:cNvPr id="0" name=""/>
                      <p:cNvPicPr/>
                      <p:nvPr/>
                    </p:nvPicPr>
                    <p:blipFill>
                      <a:blip r:embed="rId5"/>
                      <a:stretch>
                        <a:fillRect/>
                      </a:stretch>
                    </p:blipFill>
                    <p:spPr>
                      <a:xfrm>
                        <a:off x="788745" y="347572"/>
                        <a:ext cx="1739583" cy="1938992"/>
                      </a:xfrm>
                      <a:prstGeom prst="rect">
                        <a:avLst/>
                      </a:prstGeom>
                    </p:spPr>
                  </p:pic>
                </p:oleObj>
              </mc:Fallback>
            </mc:AlternateContent>
          </a:graphicData>
        </a:graphic>
      </p:graphicFrame>
    </p:spTree>
    <p:extLst>
      <p:ext uri="{BB962C8B-B14F-4D97-AF65-F5344CB8AC3E}">
        <p14:creationId xmlns:p14="http://schemas.microsoft.com/office/powerpoint/2010/main" val="3377469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86613-B610-5382-E5B3-72A90FC0701A}"/>
              </a:ext>
            </a:extLst>
          </p:cNvPr>
          <p:cNvSpPr>
            <a:spLocks noGrp="1"/>
          </p:cNvSpPr>
          <p:nvPr>
            <p:ph type="title"/>
          </p:nvPr>
        </p:nvSpPr>
        <p:spPr>
          <a:xfrm>
            <a:off x="258618" y="210054"/>
            <a:ext cx="11712741" cy="6344481"/>
          </a:xfrm>
          <a:ln w="38100">
            <a:solidFill>
              <a:schemeClr val="accent1">
                <a:lumMod val="75000"/>
              </a:schemeClr>
            </a:solidFill>
          </a:ln>
        </p:spPr>
        <p:txBody>
          <a:bodyPr>
            <a:normAutofit/>
          </a:bodyPr>
          <a:lstStyle/>
          <a:p>
            <a:r>
              <a:rPr lang="en-GB" sz="6000" dirty="0">
                <a:solidFill>
                  <a:schemeClr val="accent2">
                    <a:lumMod val="75000"/>
                  </a:schemeClr>
                </a:solidFill>
              </a:rPr>
              <a:t>         </a:t>
            </a:r>
          </a:p>
        </p:txBody>
      </p:sp>
      <p:pic>
        <p:nvPicPr>
          <p:cNvPr id="3" name="Picture 2" descr="A map of a city&#10;&#10;AI-generated content may be incorrect.">
            <a:extLst>
              <a:ext uri="{FF2B5EF4-FFF2-40B4-BE49-F238E27FC236}">
                <a16:creationId xmlns:a16="http://schemas.microsoft.com/office/drawing/2014/main" id="{2D564D08-1E41-40B4-60FE-DD6507D4656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7000"/>
                    </a14:imgEffect>
                  </a14:imgLayer>
                </a14:imgProps>
              </a:ext>
              <a:ext uri="{28A0092B-C50C-407E-A947-70E740481C1C}">
                <a14:useLocalDpi xmlns:a14="http://schemas.microsoft.com/office/drawing/2010/main" val="0"/>
              </a:ext>
            </a:extLst>
          </a:blip>
          <a:srcRect l="-215" t="1" r="1750" b="3314"/>
          <a:stretch/>
        </p:blipFill>
        <p:spPr>
          <a:xfrm>
            <a:off x="7327658" y="441000"/>
            <a:ext cx="4324666" cy="5976000"/>
          </a:xfrm>
          <a:prstGeom prst="rect">
            <a:avLst/>
          </a:prstGeom>
          <a:ln w="28575">
            <a:solidFill>
              <a:srgbClr val="0070C0"/>
            </a:solidFill>
          </a:ln>
        </p:spPr>
      </p:pic>
      <p:sp>
        <p:nvSpPr>
          <p:cNvPr id="8" name="TextBox 7">
            <a:extLst>
              <a:ext uri="{FF2B5EF4-FFF2-40B4-BE49-F238E27FC236}">
                <a16:creationId xmlns:a16="http://schemas.microsoft.com/office/drawing/2014/main" id="{28E0B412-5000-F274-8EDF-6A28FDA4A4FE}"/>
              </a:ext>
            </a:extLst>
          </p:cNvPr>
          <p:cNvSpPr txBox="1"/>
          <p:nvPr/>
        </p:nvSpPr>
        <p:spPr>
          <a:xfrm>
            <a:off x="595334" y="1692674"/>
            <a:ext cx="6358989" cy="4647426"/>
          </a:xfrm>
          <a:prstGeom prst="rect">
            <a:avLst/>
          </a:prstGeom>
          <a:noFill/>
          <a:ln w="28575">
            <a:solidFill>
              <a:srgbClr val="DD7343"/>
            </a:solidFill>
          </a:ln>
        </p:spPr>
        <p:txBody>
          <a:bodyPr wrap="square" rtlCol="0">
            <a:spAutoFit/>
          </a:bodyPr>
          <a:lstStyle/>
          <a:p>
            <a:r>
              <a:rPr lang="en-GB" sz="3200" b="1" dirty="0">
                <a:solidFill>
                  <a:srgbClr val="DD7343"/>
                </a:solidFill>
                <a:latin typeface="+mj-lt"/>
              </a:rPr>
              <a:t>This is the Wick Enclosure Map dated 1807.  It shows all the landowners.</a:t>
            </a:r>
          </a:p>
          <a:p>
            <a:endParaRPr lang="en-GB" sz="3200" b="1" dirty="0">
              <a:solidFill>
                <a:srgbClr val="DD7343"/>
              </a:solidFill>
              <a:latin typeface="+mj-lt"/>
            </a:endParaRPr>
          </a:p>
          <a:p>
            <a:r>
              <a:rPr lang="en-GB" sz="2800" b="1" dirty="0">
                <a:solidFill>
                  <a:srgbClr val="0070C0"/>
                </a:solidFill>
                <a:latin typeface="+mj-lt"/>
              </a:rPr>
              <a:t>The houses and cottages are not drawn on this map but notice the river in blue and </a:t>
            </a:r>
          </a:p>
          <a:p>
            <a:r>
              <a:rPr lang="en-GB" sz="2800" b="1" dirty="0">
                <a:solidFill>
                  <a:srgbClr val="0070C0"/>
                </a:solidFill>
                <a:latin typeface="+mj-lt"/>
              </a:rPr>
              <a:t>the Turnpike Road in red, which is still the main road from Pershore to Evesham.</a:t>
            </a:r>
          </a:p>
          <a:p>
            <a:endParaRPr lang="en-GB" sz="3200" b="1" dirty="0">
              <a:solidFill>
                <a:srgbClr val="0070C0"/>
              </a:solidFill>
              <a:latin typeface="+mj-lt"/>
            </a:endParaRPr>
          </a:p>
          <a:p>
            <a:r>
              <a:rPr lang="en-GB" sz="2800" b="1" dirty="0">
                <a:solidFill>
                  <a:srgbClr val="00B050"/>
                </a:solidFill>
                <a:latin typeface="+mj-lt"/>
              </a:rPr>
              <a:t>Which family are the main landowners - mark them off with your marker pen?</a:t>
            </a:r>
          </a:p>
        </p:txBody>
      </p:sp>
      <p:sp>
        <p:nvSpPr>
          <p:cNvPr id="6" name="TextBox 5">
            <a:extLst>
              <a:ext uri="{FF2B5EF4-FFF2-40B4-BE49-F238E27FC236}">
                <a16:creationId xmlns:a16="http://schemas.microsoft.com/office/drawing/2014/main" id="{314F7B91-4091-AB66-134C-13A4B08B4516}"/>
              </a:ext>
            </a:extLst>
          </p:cNvPr>
          <p:cNvSpPr txBox="1"/>
          <p:nvPr/>
        </p:nvSpPr>
        <p:spPr>
          <a:xfrm>
            <a:off x="1395331" y="787179"/>
            <a:ext cx="6060179" cy="707886"/>
          </a:xfrm>
          <a:prstGeom prst="rect">
            <a:avLst/>
          </a:prstGeom>
          <a:noFill/>
        </p:spPr>
        <p:txBody>
          <a:bodyPr wrap="square" rtlCol="0">
            <a:spAutoFit/>
          </a:bodyPr>
          <a:lstStyle/>
          <a:p>
            <a:r>
              <a:rPr lang="en-GB" sz="4000" dirty="0">
                <a:solidFill>
                  <a:srgbClr val="DD7343"/>
                </a:solidFill>
              </a:rPr>
              <a:t>MAP No: 3 - </a:t>
            </a:r>
            <a:r>
              <a:rPr lang="en-GB" sz="4000" dirty="0">
                <a:solidFill>
                  <a:srgbClr val="0070C0"/>
                </a:solidFill>
              </a:rPr>
              <a:t>Enclosure Map</a:t>
            </a:r>
          </a:p>
        </p:txBody>
      </p:sp>
      <p:graphicFrame>
        <p:nvGraphicFramePr>
          <p:cNvPr id="5" name="Object 4">
            <a:extLst>
              <a:ext uri="{FF2B5EF4-FFF2-40B4-BE49-F238E27FC236}">
                <a16:creationId xmlns:a16="http://schemas.microsoft.com/office/drawing/2014/main" id="{13DF81D3-0EB5-F4A7-43B1-0480C97B123A}"/>
              </a:ext>
            </a:extLst>
          </p:cNvPr>
          <p:cNvGraphicFramePr>
            <a:graphicFrameLocks noChangeAspect="1"/>
          </p:cNvGraphicFramePr>
          <p:nvPr>
            <p:extLst>
              <p:ext uri="{D42A27DB-BD31-4B8C-83A1-F6EECF244321}">
                <p14:modId xmlns:p14="http://schemas.microsoft.com/office/powerpoint/2010/main" val="704882801"/>
              </p:ext>
            </p:extLst>
          </p:nvPr>
        </p:nvGraphicFramePr>
        <p:xfrm>
          <a:off x="305370" y="275757"/>
          <a:ext cx="1172449" cy="1306848"/>
        </p:xfrm>
        <a:graphic>
          <a:graphicData uri="http://schemas.openxmlformats.org/presentationml/2006/ole">
            <mc:AlternateContent xmlns:mc="http://schemas.openxmlformats.org/markup-compatibility/2006">
              <mc:Choice xmlns:v="urn:schemas-microsoft-com:vml" Requires="v">
                <p:oleObj r:id="rId5" imgW="2105535" imgH="2346465" progId="">
                  <p:embed/>
                </p:oleObj>
              </mc:Choice>
              <mc:Fallback>
                <p:oleObj r:id="rId5" imgW="2105535" imgH="2346465" progId="">
                  <p:embed/>
                  <p:pic>
                    <p:nvPicPr>
                      <p:cNvPr id="0" name=""/>
                      <p:cNvPicPr/>
                      <p:nvPr/>
                    </p:nvPicPr>
                    <p:blipFill>
                      <a:blip r:embed="rId6"/>
                      <a:stretch>
                        <a:fillRect/>
                      </a:stretch>
                    </p:blipFill>
                    <p:spPr>
                      <a:xfrm>
                        <a:off x="305370" y="275757"/>
                        <a:ext cx="1172449" cy="1306848"/>
                      </a:xfrm>
                      <a:prstGeom prst="rect">
                        <a:avLst/>
                      </a:prstGeom>
                    </p:spPr>
                  </p:pic>
                </p:oleObj>
              </mc:Fallback>
            </mc:AlternateContent>
          </a:graphicData>
        </a:graphic>
      </p:graphicFrame>
    </p:spTree>
    <p:extLst>
      <p:ext uri="{BB962C8B-B14F-4D97-AF65-F5344CB8AC3E}">
        <p14:creationId xmlns:p14="http://schemas.microsoft.com/office/powerpoint/2010/main" val="635965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FA74D-CCAF-C747-AA96-28EFEF331FCD}"/>
              </a:ext>
            </a:extLst>
          </p:cNvPr>
          <p:cNvSpPr>
            <a:spLocks noGrp="1"/>
          </p:cNvSpPr>
          <p:nvPr>
            <p:ph type="title"/>
          </p:nvPr>
        </p:nvSpPr>
        <p:spPr>
          <a:xfrm>
            <a:off x="4418250" y="396951"/>
            <a:ext cx="7629988" cy="794470"/>
          </a:xfrm>
          <a:ln w="28575">
            <a:solidFill>
              <a:srgbClr val="DD7343"/>
            </a:solidFill>
          </a:ln>
        </p:spPr>
        <p:txBody>
          <a:bodyPr>
            <a:normAutofit fontScale="90000"/>
          </a:bodyPr>
          <a:lstStyle/>
          <a:p>
            <a:br>
              <a:rPr lang="en-GB" b="1" dirty="0">
                <a:solidFill>
                  <a:srgbClr val="DD7343"/>
                </a:solidFill>
              </a:rPr>
            </a:br>
            <a:r>
              <a:rPr lang="en-GB" b="1" dirty="0">
                <a:solidFill>
                  <a:srgbClr val="DD7343"/>
                </a:solidFill>
              </a:rPr>
              <a:t>MAP No: 4 – </a:t>
            </a:r>
            <a:r>
              <a:rPr lang="en-GB" dirty="0">
                <a:solidFill>
                  <a:srgbClr val="0070C0"/>
                </a:solidFill>
              </a:rPr>
              <a:t>Simplified Map of Wick</a:t>
            </a:r>
            <a:br>
              <a:rPr lang="en-GB" b="1" dirty="0">
                <a:solidFill>
                  <a:srgbClr val="0070C0"/>
                </a:solidFill>
              </a:rPr>
            </a:br>
            <a:endParaRPr lang="en-GB" b="1" dirty="0"/>
          </a:p>
        </p:txBody>
      </p:sp>
      <p:pic>
        <p:nvPicPr>
          <p:cNvPr id="5" name="Picture 4" descr="A map of a city&#10;&#10;AI-generated content may be incorrect.">
            <a:extLst>
              <a:ext uri="{FF2B5EF4-FFF2-40B4-BE49-F238E27FC236}">
                <a16:creationId xmlns:a16="http://schemas.microsoft.com/office/drawing/2014/main" id="{4AF1B6E3-38D5-06A6-DF40-1ABA5923FB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1956" y="1551710"/>
            <a:ext cx="7496282" cy="4716458"/>
          </a:xfrm>
          <a:prstGeom prst="rect">
            <a:avLst/>
          </a:prstGeom>
          <a:ln w="28575">
            <a:solidFill>
              <a:srgbClr val="0070C0"/>
            </a:solidFill>
          </a:ln>
        </p:spPr>
      </p:pic>
      <p:sp>
        <p:nvSpPr>
          <p:cNvPr id="6" name="TextBox 5">
            <a:extLst>
              <a:ext uri="{FF2B5EF4-FFF2-40B4-BE49-F238E27FC236}">
                <a16:creationId xmlns:a16="http://schemas.microsoft.com/office/drawing/2014/main" id="{C7DA8E30-D0B5-774C-325F-46E3DEC379C3}"/>
              </a:ext>
            </a:extLst>
          </p:cNvPr>
          <p:cNvSpPr txBox="1"/>
          <p:nvPr/>
        </p:nvSpPr>
        <p:spPr>
          <a:xfrm>
            <a:off x="72763" y="1468583"/>
            <a:ext cx="4367228" cy="5324535"/>
          </a:xfrm>
          <a:prstGeom prst="rect">
            <a:avLst/>
          </a:prstGeom>
          <a:noFill/>
        </p:spPr>
        <p:txBody>
          <a:bodyPr wrap="square" rtlCol="0">
            <a:spAutoFit/>
          </a:bodyPr>
          <a:lstStyle/>
          <a:p>
            <a:r>
              <a:rPr lang="en-GB" sz="2800" b="1" dirty="0">
                <a:solidFill>
                  <a:srgbClr val="DD7343"/>
                </a:solidFill>
                <a:latin typeface="+mj-lt"/>
              </a:rPr>
              <a:t>This simplified map is to refresh your memory about the layout of the village. </a:t>
            </a:r>
          </a:p>
          <a:p>
            <a:endParaRPr lang="en-GB" sz="1600" b="1" dirty="0">
              <a:solidFill>
                <a:srgbClr val="DD7343"/>
              </a:solidFill>
              <a:latin typeface="+mj-lt"/>
            </a:endParaRPr>
          </a:p>
          <a:p>
            <a:r>
              <a:rPr lang="en-GB" sz="2800" b="1" dirty="0">
                <a:solidFill>
                  <a:srgbClr val="00B050"/>
                </a:solidFill>
                <a:latin typeface="+mj-lt"/>
              </a:rPr>
              <a:t>Use your marker pens to draw a circle around the church and school? Can you read the names of the roads?</a:t>
            </a:r>
          </a:p>
          <a:p>
            <a:endParaRPr lang="en-GB" sz="1600" b="1" dirty="0">
              <a:solidFill>
                <a:schemeClr val="accent6">
                  <a:lumMod val="75000"/>
                </a:schemeClr>
              </a:solidFill>
              <a:latin typeface="+mj-lt"/>
            </a:endParaRPr>
          </a:p>
          <a:p>
            <a:r>
              <a:rPr lang="en-GB" sz="2800" b="1" dirty="0">
                <a:solidFill>
                  <a:srgbClr val="0070C0"/>
                </a:solidFill>
                <a:latin typeface="+mj-lt"/>
              </a:rPr>
              <a:t>In</a:t>
            </a:r>
            <a:r>
              <a:rPr lang="en-GB" sz="2800" b="1" dirty="0">
                <a:solidFill>
                  <a:schemeClr val="accent6">
                    <a:lumMod val="75000"/>
                  </a:schemeClr>
                </a:solidFill>
                <a:latin typeface="+mj-lt"/>
              </a:rPr>
              <a:t> </a:t>
            </a:r>
            <a:r>
              <a:rPr lang="en-GB" sz="2800" b="1" dirty="0">
                <a:solidFill>
                  <a:srgbClr val="DD7343"/>
                </a:solidFill>
                <a:latin typeface="+mj-lt"/>
              </a:rPr>
              <a:t>Session Two: </a:t>
            </a:r>
            <a:r>
              <a:rPr lang="en-GB" sz="2800" b="1" dirty="0">
                <a:solidFill>
                  <a:srgbClr val="0070C0"/>
                </a:solidFill>
                <a:latin typeface="+mj-lt"/>
              </a:rPr>
              <a:t>you will see this map again and it will show your where the houses are that we will investigate.</a:t>
            </a:r>
          </a:p>
        </p:txBody>
      </p:sp>
      <p:graphicFrame>
        <p:nvGraphicFramePr>
          <p:cNvPr id="4" name="Object 3">
            <a:extLst>
              <a:ext uri="{FF2B5EF4-FFF2-40B4-BE49-F238E27FC236}">
                <a16:creationId xmlns:a16="http://schemas.microsoft.com/office/drawing/2014/main" id="{A747B251-3E40-1237-9E7F-253F7D6AB1E1}"/>
              </a:ext>
            </a:extLst>
          </p:cNvPr>
          <p:cNvGraphicFramePr>
            <a:graphicFrameLocks noChangeAspect="1"/>
          </p:cNvGraphicFramePr>
          <p:nvPr>
            <p:extLst>
              <p:ext uri="{D42A27DB-BD31-4B8C-83A1-F6EECF244321}">
                <p14:modId xmlns:p14="http://schemas.microsoft.com/office/powerpoint/2010/main" val="373130454"/>
              </p:ext>
            </p:extLst>
          </p:nvPr>
        </p:nvGraphicFramePr>
        <p:xfrm>
          <a:off x="480292" y="27867"/>
          <a:ext cx="1366982" cy="1523680"/>
        </p:xfrm>
        <a:graphic>
          <a:graphicData uri="http://schemas.openxmlformats.org/presentationml/2006/ole">
            <mc:AlternateContent xmlns:mc="http://schemas.openxmlformats.org/markup-compatibility/2006">
              <mc:Choice xmlns:v="urn:schemas-microsoft-com:vml" Requires="v">
                <p:oleObj r:id="rId3" imgW="2105535" imgH="2346465" progId="">
                  <p:embed/>
                </p:oleObj>
              </mc:Choice>
              <mc:Fallback>
                <p:oleObj r:id="rId3" imgW="2105535" imgH="2346465" progId="">
                  <p:embed/>
                  <p:pic>
                    <p:nvPicPr>
                      <p:cNvPr id="0" name=""/>
                      <p:cNvPicPr/>
                      <p:nvPr/>
                    </p:nvPicPr>
                    <p:blipFill>
                      <a:blip r:embed="rId4"/>
                      <a:stretch>
                        <a:fillRect/>
                      </a:stretch>
                    </p:blipFill>
                    <p:spPr>
                      <a:xfrm>
                        <a:off x="480292" y="27867"/>
                        <a:ext cx="1366982" cy="1523680"/>
                      </a:xfrm>
                      <a:prstGeom prst="rect">
                        <a:avLst/>
                      </a:prstGeom>
                    </p:spPr>
                  </p:pic>
                </p:oleObj>
              </mc:Fallback>
            </mc:AlternateContent>
          </a:graphicData>
        </a:graphic>
      </p:graphicFrame>
    </p:spTree>
    <p:extLst>
      <p:ext uri="{BB962C8B-B14F-4D97-AF65-F5344CB8AC3E}">
        <p14:creationId xmlns:p14="http://schemas.microsoft.com/office/powerpoint/2010/main" val="368369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E2817-ACA8-7086-B362-87173C475EEF}"/>
              </a:ext>
            </a:extLst>
          </p:cNvPr>
          <p:cNvSpPr>
            <a:spLocks noGrp="1"/>
          </p:cNvSpPr>
          <p:nvPr>
            <p:ph type="ctrTitle"/>
          </p:nvPr>
        </p:nvSpPr>
        <p:spPr>
          <a:xfrm>
            <a:off x="424873" y="2253674"/>
            <a:ext cx="5881292" cy="3611418"/>
          </a:xfrm>
          <a:ln w="28575">
            <a:solidFill>
              <a:srgbClr val="DD7343"/>
            </a:solidFill>
          </a:ln>
        </p:spPr>
        <p:txBody>
          <a:bodyPr>
            <a:normAutofit fontScale="90000"/>
          </a:bodyPr>
          <a:lstStyle/>
          <a:p>
            <a:r>
              <a:rPr lang="en-GB" sz="4800" dirty="0">
                <a:solidFill>
                  <a:srgbClr val="0070C0"/>
                </a:solidFill>
                <a:latin typeface="+mn-lt"/>
              </a:rPr>
              <a:t>We will now visit the village of Wick, starting</a:t>
            </a:r>
            <a:br>
              <a:rPr lang="en-GB" sz="4800" dirty="0">
                <a:solidFill>
                  <a:srgbClr val="0070C0"/>
                </a:solidFill>
                <a:latin typeface="+mn-lt"/>
              </a:rPr>
            </a:br>
            <a:r>
              <a:rPr lang="en-GB" sz="4800" dirty="0">
                <a:solidFill>
                  <a:srgbClr val="0070C0"/>
                </a:solidFill>
                <a:latin typeface="+mn-lt"/>
              </a:rPr>
              <a:t>with the Victorian school.</a:t>
            </a:r>
            <a:br>
              <a:rPr lang="en-GB" sz="4800" dirty="0">
                <a:solidFill>
                  <a:srgbClr val="0070C0"/>
                </a:solidFill>
                <a:latin typeface="+mn-lt"/>
              </a:rPr>
            </a:br>
            <a:r>
              <a:rPr lang="en-GB" sz="4800" dirty="0">
                <a:solidFill>
                  <a:srgbClr val="0070C0"/>
                </a:solidFill>
                <a:latin typeface="+mn-lt"/>
              </a:rPr>
              <a:t>Can you see it in the distance? We used this building for our logo!</a:t>
            </a:r>
          </a:p>
        </p:txBody>
      </p:sp>
      <p:sp>
        <p:nvSpPr>
          <p:cNvPr id="3" name="TextBox 2">
            <a:extLst>
              <a:ext uri="{FF2B5EF4-FFF2-40B4-BE49-F238E27FC236}">
                <a16:creationId xmlns:a16="http://schemas.microsoft.com/office/drawing/2014/main" id="{E1B6AF59-9EDF-BC52-A603-CB21E26556C3}"/>
              </a:ext>
            </a:extLst>
          </p:cNvPr>
          <p:cNvSpPr txBox="1"/>
          <p:nvPr/>
        </p:nvSpPr>
        <p:spPr>
          <a:xfrm>
            <a:off x="6596143" y="5317374"/>
            <a:ext cx="5338618" cy="1200329"/>
          </a:xfrm>
          <a:prstGeom prst="rect">
            <a:avLst/>
          </a:prstGeom>
          <a:noFill/>
          <a:ln w="28575">
            <a:solidFill>
              <a:srgbClr val="68A042"/>
            </a:solidFill>
          </a:ln>
        </p:spPr>
        <p:txBody>
          <a:bodyPr wrap="square" rtlCol="0">
            <a:spAutoFit/>
          </a:bodyPr>
          <a:lstStyle/>
          <a:p>
            <a:pPr algn="ctr"/>
            <a:r>
              <a:rPr lang="en-GB" sz="2400" dirty="0">
                <a:solidFill>
                  <a:srgbClr val="0070C0"/>
                </a:solidFill>
              </a:rPr>
              <a:t>Photograph of the school and schoolchildren</a:t>
            </a:r>
          </a:p>
          <a:p>
            <a:pPr algn="ctr"/>
            <a:r>
              <a:rPr lang="en-GB" sz="2400" dirty="0">
                <a:solidFill>
                  <a:srgbClr val="0070C0"/>
                </a:solidFill>
              </a:rPr>
              <a:t>with a woman sweeping the path.</a:t>
            </a:r>
          </a:p>
        </p:txBody>
      </p:sp>
      <p:pic>
        <p:nvPicPr>
          <p:cNvPr id="6" name="Picture 5" descr="A group of people standing on a dirt road&#10;&#10;AI-generated content may be incorrect.">
            <a:extLst>
              <a:ext uri="{FF2B5EF4-FFF2-40B4-BE49-F238E27FC236}">
                <a16:creationId xmlns:a16="http://schemas.microsoft.com/office/drawing/2014/main" id="{8E1CB541-82EA-1689-5A9D-20E0A821508A}"/>
              </a:ext>
            </a:extLst>
          </p:cNvPr>
          <p:cNvPicPr>
            <a:picLocks noChangeAspect="1"/>
          </p:cNvPicPr>
          <p:nvPr/>
        </p:nvPicPr>
        <p:blipFill>
          <a:blip r:embed="rId2">
            <a:extLst>
              <a:ext uri="{28A0092B-C50C-407E-A947-70E740481C1C}">
                <a14:useLocalDpi xmlns:a14="http://schemas.microsoft.com/office/drawing/2010/main" val="0"/>
              </a:ext>
            </a:extLst>
          </a:blip>
          <a:srcRect l="18116" t="29379" r="14197" b="-3330"/>
          <a:stretch/>
        </p:blipFill>
        <p:spPr>
          <a:xfrm>
            <a:off x="6899564" y="197241"/>
            <a:ext cx="4731776" cy="5184788"/>
          </a:xfrm>
          <a:prstGeom prst="rect">
            <a:avLst/>
          </a:prstGeom>
          <a:ln w="28575">
            <a:noFill/>
          </a:ln>
        </p:spPr>
      </p:pic>
      <p:pic>
        <p:nvPicPr>
          <p:cNvPr id="4" name="Picture 3" descr="A drawing of a building&#10;&#10;Description automatically generated">
            <a:extLst>
              <a:ext uri="{FF2B5EF4-FFF2-40B4-BE49-F238E27FC236}">
                <a16:creationId xmlns:a16="http://schemas.microsoft.com/office/drawing/2014/main" id="{7B74ACC6-77CC-0BF8-F1D0-D834CA3FE73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76" b="92447" l="205" r="98976">
                        <a14:foregroundMark x1="11265" y1="32189" x2="307" y2="55533"/>
                        <a14:foregroundMark x1="307" y1="55533" x2="13313" y2="35905"/>
                        <a14:foregroundMark x1="13313" y1="35905" x2="12494" y2="34572"/>
                        <a14:foregroundMark x1="88018" y1="32674" x2="88018" y2="32674"/>
                        <a14:foregroundMark x1="88018" y1="32674" x2="97030" y2="53716"/>
                        <a14:foregroundMark x1="97030" y1="53716" x2="98976" y2="48506"/>
                        <a14:foregroundMark x1="97133" y1="57633" x2="91039" y2="62439"/>
                        <a14:foregroundMark x1="88582" y1="63893" x2="85561" y2="64822"/>
                        <a14:foregroundMark x1="78853" y1="64822" x2="93088" y2="82795"/>
                        <a14:foregroundMark x1="93088" y1="82795" x2="77624" y2="68215"/>
                        <a14:foregroundMark x1="82540" y1="69184" x2="77010" y2="67246"/>
                        <a14:foregroundMark x1="6400" y1="90913" x2="64363" y2="92246"/>
                        <a14:foregroundMark x1="64363" y1="92246" x2="91910" y2="89580"/>
                        <a14:foregroundMark x1="91910" y1="89580" x2="32565" y2="88207"/>
                        <a14:foregroundMark x1="32565" y1="88207" x2="93702" y2="92447"/>
                        <a14:foregroundMark x1="93702" y1="92447" x2="8807" y2="89095"/>
                        <a14:foregroundMark x1="98976" y1="35097" x2="97747" y2="64822"/>
                        <a14:foregroundMark x1="42345" y1="59410" x2="60369" y2="76696"/>
                        <a14:foregroundMark x1="60369" y1="76696" x2="39631" y2="60743"/>
                        <a14:foregroundMark x1="39631" y1="60743" x2="45366" y2="61672"/>
                        <a14:foregroundMark x1="54480" y1="50848" x2="53303" y2="52666"/>
                        <a14:foregroundMark x1="56938" y1="45921" x2="56938" y2="45921"/>
                        <a14:foregroundMark x1="53303" y1="41397" x2="68868" y2="58966"/>
                        <a14:foregroundMark x1="68868" y1="58966" x2="51920" y2="39620"/>
                        <a14:foregroundMark x1="51920" y1="39620" x2="35740" y2="56099"/>
                        <a14:foregroundMark x1="35740" y1="56099" x2="64721" y2="58522"/>
                        <a14:foregroundMark x1="64721" y1="58522" x2="39017" y2="66963"/>
                        <a14:foregroundMark x1="39017" y1="66963" x2="70712" y2="77948"/>
                        <a14:foregroundMark x1="70712" y1="77948" x2="58628" y2="59047"/>
                        <a14:foregroundMark x1="58628" y1="59047" x2="30005" y2="63207"/>
                        <a14:foregroundMark x1="30005" y1="63207" x2="58781" y2="68942"/>
                        <a14:foregroundMark x1="58781" y1="68942" x2="52074" y2="44386"/>
                        <a14:foregroundMark x1="52074" y1="44386" x2="41116" y2="63732"/>
                        <a14:foregroundMark x1="41116" y1="63732" x2="55351" y2="81987"/>
                        <a14:foregroundMark x1="55351" y1="81987" x2="42089" y2="64903"/>
                        <a14:foregroundMark x1="42089" y1="64903" x2="63134" y2="81543"/>
                        <a14:foregroundMark x1="63134" y1="81543" x2="73989" y2="84168"/>
                        <a14:backgroundMark x1="82650" y1="68322" x2="87404" y2="72052"/>
                        <a14:backgroundMark x1="77624" y1="64378" x2="78428" y2="65009"/>
                      </a14:backgroundRemoval>
                    </a14:imgEffect>
                    <a14:imgEffect>
                      <a14:colorTemperature colorTemp="4892"/>
                    </a14:imgEffect>
                    <a14:imgEffect>
                      <a14:saturation sat="128000"/>
                    </a14:imgEffect>
                  </a14:imgLayer>
                </a14:imgProps>
              </a:ext>
              <a:ext uri="{28A0092B-C50C-407E-A947-70E740481C1C}">
                <a14:useLocalDpi xmlns:a14="http://schemas.microsoft.com/office/drawing/2010/main" val="0"/>
              </a:ext>
            </a:extLst>
          </a:blip>
          <a:stretch>
            <a:fillRect/>
          </a:stretch>
        </p:blipFill>
        <p:spPr>
          <a:xfrm>
            <a:off x="595334" y="301082"/>
            <a:ext cx="1255768" cy="1656391"/>
          </a:xfrm>
          <a:prstGeom prst="rect">
            <a:avLst/>
          </a:prstGeom>
          <a:noFill/>
          <a:ln w="28575">
            <a:solidFill>
              <a:schemeClr val="bg1"/>
            </a:solidFill>
          </a:ln>
        </p:spPr>
      </p:pic>
      <p:sp>
        <p:nvSpPr>
          <p:cNvPr id="5" name="TextBox 4">
            <a:extLst>
              <a:ext uri="{FF2B5EF4-FFF2-40B4-BE49-F238E27FC236}">
                <a16:creationId xmlns:a16="http://schemas.microsoft.com/office/drawing/2014/main" id="{0EFE6586-432E-1587-5325-61ADAED326DE}"/>
              </a:ext>
            </a:extLst>
          </p:cNvPr>
          <p:cNvSpPr txBox="1"/>
          <p:nvPr/>
        </p:nvSpPr>
        <p:spPr>
          <a:xfrm>
            <a:off x="2512613" y="646771"/>
            <a:ext cx="3583388" cy="769441"/>
          </a:xfrm>
          <a:prstGeom prst="rect">
            <a:avLst/>
          </a:prstGeom>
          <a:noFill/>
        </p:spPr>
        <p:txBody>
          <a:bodyPr wrap="square" rtlCol="0">
            <a:spAutoFit/>
          </a:bodyPr>
          <a:lstStyle/>
          <a:p>
            <a:r>
              <a:rPr lang="en-GB" sz="4400" b="1" dirty="0">
                <a:solidFill>
                  <a:srgbClr val="DD7343"/>
                </a:solidFill>
                <a:latin typeface="+mj-lt"/>
              </a:rPr>
              <a:t>THE SCHOOL</a:t>
            </a:r>
          </a:p>
        </p:txBody>
      </p:sp>
    </p:spTree>
    <p:extLst>
      <p:ext uri="{BB962C8B-B14F-4D97-AF65-F5344CB8AC3E}">
        <p14:creationId xmlns:p14="http://schemas.microsoft.com/office/powerpoint/2010/main" val="1029380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AB653-2835-259B-6B48-7E005B611C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FAC678-304F-6CDF-D492-34E15E9DC3CA}"/>
              </a:ext>
            </a:extLst>
          </p:cNvPr>
          <p:cNvSpPr>
            <a:spLocks noGrp="1"/>
          </p:cNvSpPr>
          <p:nvPr>
            <p:ph type="title"/>
          </p:nvPr>
        </p:nvSpPr>
        <p:spPr>
          <a:xfrm>
            <a:off x="1551710" y="87372"/>
            <a:ext cx="10443546" cy="1393955"/>
          </a:xfrm>
          <a:ln w="28575">
            <a:solidFill>
              <a:srgbClr val="68A042"/>
            </a:solidFill>
          </a:ln>
        </p:spPr>
        <p:txBody>
          <a:bodyPr>
            <a:noAutofit/>
          </a:bodyPr>
          <a:lstStyle/>
          <a:p>
            <a:pPr algn="ctr"/>
            <a:r>
              <a:rPr lang="en-GB" sz="3600" b="1" dirty="0">
                <a:solidFill>
                  <a:srgbClr val="DD7343"/>
                </a:solidFill>
              </a:rPr>
              <a:t> We will find out about Wick School and the village</a:t>
            </a:r>
            <a:br>
              <a:rPr lang="en-GB" sz="3600" b="1" dirty="0">
                <a:solidFill>
                  <a:srgbClr val="DD7343"/>
                </a:solidFill>
              </a:rPr>
            </a:br>
            <a:r>
              <a:rPr lang="en-GB" sz="3600" b="1" dirty="0">
                <a:solidFill>
                  <a:srgbClr val="DD7343"/>
                </a:solidFill>
              </a:rPr>
              <a:t>children who went there about 100 years ago</a:t>
            </a:r>
          </a:p>
        </p:txBody>
      </p:sp>
      <p:pic>
        <p:nvPicPr>
          <p:cNvPr id="5" name="Picture 4" descr="A drawing of a building&#10;&#10;Description automatically generated">
            <a:extLst>
              <a:ext uri="{FF2B5EF4-FFF2-40B4-BE49-F238E27FC236}">
                <a16:creationId xmlns:a16="http://schemas.microsoft.com/office/drawing/2014/main" id="{BB15E1CB-6FA7-0A98-48BD-D2FAE662A20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76" b="92447" l="205" r="98976">
                        <a14:foregroundMark x1="11265" y1="32189" x2="307" y2="55533"/>
                        <a14:foregroundMark x1="307" y1="55533" x2="13313" y2="35905"/>
                        <a14:foregroundMark x1="13313" y1="35905" x2="12494" y2="34572"/>
                        <a14:foregroundMark x1="88018" y1="32674" x2="88018" y2="32674"/>
                        <a14:foregroundMark x1="88018" y1="32674" x2="97030" y2="53716"/>
                        <a14:foregroundMark x1="97030" y1="53716" x2="98976" y2="48506"/>
                        <a14:foregroundMark x1="97133" y1="57633" x2="91039" y2="62439"/>
                        <a14:foregroundMark x1="88582" y1="63893" x2="85561" y2="64822"/>
                        <a14:foregroundMark x1="78853" y1="64822" x2="93088" y2="82795"/>
                        <a14:foregroundMark x1="93088" y1="82795" x2="77624" y2="68215"/>
                        <a14:foregroundMark x1="82540" y1="69184" x2="77010" y2="67246"/>
                        <a14:foregroundMark x1="6400" y1="90913" x2="64363" y2="92246"/>
                        <a14:foregroundMark x1="64363" y1="92246" x2="91910" y2="89580"/>
                        <a14:foregroundMark x1="91910" y1="89580" x2="32565" y2="88207"/>
                        <a14:foregroundMark x1="32565" y1="88207" x2="93702" y2="92447"/>
                        <a14:foregroundMark x1="93702" y1="92447" x2="8807" y2="89095"/>
                        <a14:foregroundMark x1="98976" y1="35097" x2="97747" y2="64822"/>
                        <a14:foregroundMark x1="42345" y1="59410" x2="60369" y2="76696"/>
                        <a14:foregroundMark x1="60369" y1="76696" x2="39631" y2="60743"/>
                        <a14:foregroundMark x1="39631" y1="60743" x2="45366" y2="61672"/>
                        <a14:foregroundMark x1="54480" y1="50848" x2="53303" y2="52666"/>
                        <a14:foregroundMark x1="56938" y1="45921" x2="56938" y2="45921"/>
                        <a14:foregroundMark x1="53303" y1="41397" x2="68868" y2="58966"/>
                        <a14:foregroundMark x1="68868" y1="58966" x2="51920" y2="39620"/>
                        <a14:foregroundMark x1="51920" y1="39620" x2="35740" y2="56099"/>
                        <a14:foregroundMark x1="35740" y1="56099" x2="64721" y2="58522"/>
                        <a14:foregroundMark x1="64721" y1="58522" x2="39017" y2="66963"/>
                        <a14:foregroundMark x1="39017" y1="66963" x2="70712" y2="77948"/>
                        <a14:foregroundMark x1="70712" y1="77948" x2="58628" y2="59047"/>
                        <a14:foregroundMark x1="58628" y1="59047" x2="30005" y2="63207"/>
                        <a14:foregroundMark x1="30005" y1="63207" x2="58781" y2="68942"/>
                        <a14:foregroundMark x1="58781" y1="68942" x2="52074" y2="44386"/>
                        <a14:foregroundMark x1="52074" y1="44386" x2="41116" y2="63732"/>
                        <a14:foregroundMark x1="41116" y1="63732" x2="55351" y2="81987"/>
                        <a14:foregroundMark x1="55351" y1="81987" x2="42089" y2="64903"/>
                        <a14:foregroundMark x1="42089" y1="64903" x2="63134" y2="81543"/>
                        <a14:foregroundMark x1="63134" y1="81543" x2="73989" y2="84168"/>
                        <a14:backgroundMark x1="82650" y1="68322" x2="87404" y2="72052"/>
                        <a14:backgroundMark x1="77624" y1="64378" x2="78428" y2="65009"/>
                      </a14:backgroundRemoval>
                    </a14:imgEffect>
                    <a14:imgEffect>
                      <a14:colorTemperature colorTemp="4892"/>
                    </a14:imgEffect>
                    <a14:imgEffect>
                      <a14:saturation sat="128000"/>
                    </a14:imgEffect>
                  </a14:imgLayer>
                </a14:imgProps>
              </a:ext>
              <a:ext uri="{28A0092B-C50C-407E-A947-70E740481C1C}">
                <a14:useLocalDpi xmlns:a14="http://schemas.microsoft.com/office/drawing/2010/main" val="0"/>
              </a:ext>
            </a:extLst>
          </a:blip>
          <a:stretch>
            <a:fillRect/>
          </a:stretch>
        </p:blipFill>
        <p:spPr>
          <a:xfrm>
            <a:off x="307580" y="-82026"/>
            <a:ext cx="1077781" cy="1458244"/>
          </a:xfrm>
          <a:prstGeom prst="rect">
            <a:avLst/>
          </a:prstGeom>
          <a:noFill/>
          <a:ln w="28575">
            <a:solidFill>
              <a:schemeClr val="bg1"/>
            </a:solidFill>
          </a:ln>
        </p:spPr>
      </p:pic>
      <p:pic>
        <p:nvPicPr>
          <p:cNvPr id="4" name="Picture 3" descr="A house with a fence and a fence&#10;&#10;AI-generated content may be incorrect.">
            <a:extLst>
              <a:ext uri="{FF2B5EF4-FFF2-40B4-BE49-F238E27FC236}">
                <a16:creationId xmlns:a16="http://schemas.microsoft.com/office/drawing/2014/main" id="{6B97776C-A743-BD58-5A5F-76B3DA2316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7564" y="1586437"/>
            <a:ext cx="6372566" cy="4659940"/>
          </a:xfrm>
          <a:prstGeom prst="rect">
            <a:avLst/>
          </a:prstGeom>
        </p:spPr>
      </p:pic>
      <p:sp>
        <p:nvSpPr>
          <p:cNvPr id="6" name="TextBox 5">
            <a:extLst>
              <a:ext uri="{FF2B5EF4-FFF2-40B4-BE49-F238E27FC236}">
                <a16:creationId xmlns:a16="http://schemas.microsoft.com/office/drawing/2014/main" id="{DE6B4387-AA98-DB1A-4DF4-974DBD66CAC5}"/>
              </a:ext>
            </a:extLst>
          </p:cNvPr>
          <p:cNvSpPr txBox="1"/>
          <p:nvPr/>
        </p:nvSpPr>
        <p:spPr>
          <a:xfrm>
            <a:off x="120073" y="1676410"/>
            <a:ext cx="4747491" cy="4832092"/>
          </a:xfrm>
          <a:prstGeom prst="rect">
            <a:avLst/>
          </a:prstGeom>
          <a:noFill/>
        </p:spPr>
        <p:txBody>
          <a:bodyPr wrap="square" rtlCol="0">
            <a:spAutoFit/>
          </a:bodyPr>
          <a:lstStyle/>
          <a:p>
            <a:r>
              <a:rPr lang="en-GB" sz="2800" b="1" dirty="0">
                <a:solidFill>
                  <a:srgbClr val="0070C0"/>
                </a:solidFill>
                <a:latin typeface="+mj-lt"/>
              </a:rPr>
              <a:t>This school was built in the </a:t>
            </a:r>
          </a:p>
          <a:p>
            <a:r>
              <a:rPr lang="en-GB" sz="2800" b="1" dirty="0">
                <a:solidFill>
                  <a:srgbClr val="0070C0"/>
                </a:solidFill>
                <a:latin typeface="+mj-lt"/>
              </a:rPr>
              <a:t>19</a:t>
            </a:r>
            <a:r>
              <a:rPr lang="en-GB" sz="2800" b="1" baseline="30000" dirty="0">
                <a:solidFill>
                  <a:srgbClr val="0070C0"/>
                </a:solidFill>
                <a:latin typeface="+mj-lt"/>
              </a:rPr>
              <a:t>th</a:t>
            </a:r>
            <a:r>
              <a:rPr lang="en-GB" sz="2800" b="1" dirty="0">
                <a:solidFill>
                  <a:srgbClr val="0070C0"/>
                </a:solidFill>
                <a:latin typeface="+mj-lt"/>
              </a:rPr>
              <a:t> century.  There was </a:t>
            </a:r>
          </a:p>
          <a:p>
            <a:r>
              <a:rPr lang="en-GB" sz="2800" b="1" dirty="0">
                <a:solidFill>
                  <a:srgbClr val="0070C0"/>
                </a:solidFill>
                <a:latin typeface="+mj-lt"/>
              </a:rPr>
              <a:t>a lady headteacher and </a:t>
            </a:r>
          </a:p>
          <a:p>
            <a:r>
              <a:rPr lang="en-GB" sz="2800" b="1" dirty="0">
                <a:solidFill>
                  <a:srgbClr val="0070C0"/>
                </a:solidFill>
                <a:latin typeface="+mj-lt"/>
              </a:rPr>
              <a:t>only one teaching assistant. </a:t>
            </a:r>
          </a:p>
          <a:p>
            <a:r>
              <a:rPr lang="en-GB" sz="2800" b="1" dirty="0">
                <a:solidFill>
                  <a:srgbClr val="00B050"/>
                </a:solidFill>
                <a:latin typeface="+mj-lt"/>
              </a:rPr>
              <a:t>Notice the tiny playground. </a:t>
            </a:r>
          </a:p>
          <a:p>
            <a:r>
              <a:rPr lang="en-GB" sz="2800" b="1" dirty="0">
                <a:solidFill>
                  <a:srgbClr val="00B050"/>
                </a:solidFill>
                <a:latin typeface="+mj-lt"/>
              </a:rPr>
              <a:t>What sort of toys do you </a:t>
            </a:r>
          </a:p>
          <a:p>
            <a:r>
              <a:rPr lang="en-GB" sz="2800" b="1" dirty="0">
                <a:solidFill>
                  <a:srgbClr val="00B050"/>
                </a:solidFill>
                <a:latin typeface="+mj-lt"/>
              </a:rPr>
              <a:t>think they might have had? </a:t>
            </a:r>
          </a:p>
          <a:p>
            <a:r>
              <a:rPr lang="en-GB" sz="2800" b="1" dirty="0">
                <a:solidFill>
                  <a:srgbClr val="DD7343"/>
                </a:solidFill>
                <a:latin typeface="+mj-lt"/>
              </a:rPr>
              <a:t>Use the Wick History Trail website, Information Board 1 </a:t>
            </a:r>
          </a:p>
          <a:p>
            <a:r>
              <a:rPr lang="en-GB" sz="2800" b="1" dirty="0">
                <a:solidFill>
                  <a:srgbClr val="DD7343"/>
                </a:solidFill>
                <a:latin typeface="+mj-lt"/>
              </a:rPr>
              <a:t>to find out when it was built and when it was closed.</a:t>
            </a:r>
          </a:p>
        </p:txBody>
      </p:sp>
      <p:sp>
        <p:nvSpPr>
          <p:cNvPr id="3" name="TextBox 2">
            <a:extLst>
              <a:ext uri="{FF2B5EF4-FFF2-40B4-BE49-F238E27FC236}">
                <a16:creationId xmlns:a16="http://schemas.microsoft.com/office/drawing/2014/main" id="{53797F6C-D622-CBDF-B45F-0EA6F0C0A736}"/>
              </a:ext>
            </a:extLst>
          </p:cNvPr>
          <p:cNvSpPr txBox="1"/>
          <p:nvPr/>
        </p:nvSpPr>
        <p:spPr>
          <a:xfrm>
            <a:off x="5899255" y="6185852"/>
            <a:ext cx="6096000" cy="584775"/>
          </a:xfrm>
          <a:prstGeom prst="rect">
            <a:avLst/>
          </a:prstGeom>
          <a:noFill/>
        </p:spPr>
        <p:txBody>
          <a:bodyPr wrap="square">
            <a:spAutoFit/>
          </a:bodyPr>
          <a:lstStyle/>
          <a:p>
            <a:r>
              <a:rPr lang="en-GB" sz="3200" dirty="0">
                <a:solidFill>
                  <a:srgbClr val="0070C0"/>
                </a:solidFill>
                <a:hlinkClick r:id="rId6">
                  <a:extLst>
                    <a:ext uri="{A12FA001-AC4F-418D-AE19-62706E023703}">
                      <ahyp:hlinkClr xmlns:ahyp="http://schemas.microsoft.com/office/drawing/2018/hyperlinkcolor" val="tx"/>
                    </a:ext>
                  </a:extLst>
                </a:hlinkClick>
              </a:rPr>
              <a:t>http://www.wickhistory.co.uk/</a:t>
            </a:r>
            <a:endParaRPr lang="en-GB" sz="3200" dirty="0">
              <a:solidFill>
                <a:srgbClr val="0070C0"/>
              </a:solidFill>
            </a:endParaRPr>
          </a:p>
        </p:txBody>
      </p:sp>
    </p:spTree>
    <p:extLst>
      <p:ext uri="{BB962C8B-B14F-4D97-AF65-F5344CB8AC3E}">
        <p14:creationId xmlns:p14="http://schemas.microsoft.com/office/powerpoint/2010/main" val="1646900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86613-B610-5382-E5B3-72A90FC0701A}"/>
              </a:ext>
            </a:extLst>
          </p:cNvPr>
          <p:cNvSpPr>
            <a:spLocks noGrp="1"/>
          </p:cNvSpPr>
          <p:nvPr>
            <p:ph type="title"/>
          </p:nvPr>
        </p:nvSpPr>
        <p:spPr>
          <a:xfrm>
            <a:off x="251609" y="131406"/>
            <a:ext cx="4124448" cy="5792655"/>
          </a:xfrm>
          <a:ln w="38100">
            <a:solidFill>
              <a:schemeClr val="accent1">
                <a:lumMod val="75000"/>
              </a:schemeClr>
            </a:solidFill>
          </a:ln>
        </p:spPr>
        <p:txBody>
          <a:bodyPr>
            <a:normAutofit/>
          </a:bodyPr>
          <a:lstStyle/>
          <a:p>
            <a:r>
              <a:rPr lang="en-GB" sz="6000" dirty="0">
                <a:solidFill>
                  <a:schemeClr val="accent2">
                    <a:lumMod val="75000"/>
                  </a:schemeClr>
                </a:solidFill>
              </a:rPr>
              <a:t>        </a:t>
            </a:r>
            <a:br>
              <a:rPr lang="en-GB" sz="6000" dirty="0">
                <a:solidFill>
                  <a:schemeClr val="accent2">
                    <a:lumMod val="75000"/>
                  </a:schemeClr>
                </a:solidFill>
              </a:rPr>
            </a:br>
            <a:r>
              <a:rPr lang="en-GB" sz="6000" dirty="0">
                <a:solidFill>
                  <a:schemeClr val="accent2">
                    <a:lumMod val="75000"/>
                  </a:schemeClr>
                </a:solidFill>
              </a:rPr>
              <a:t>Wick school children in about 1900</a:t>
            </a:r>
          </a:p>
        </p:txBody>
      </p:sp>
      <p:pic>
        <p:nvPicPr>
          <p:cNvPr id="5" name="Picture 4" descr="A group of children standing in front of a thatched house&#10;&#10;Description automatically generated">
            <a:extLst>
              <a:ext uri="{FF2B5EF4-FFF2-40B4-BE49-F238E27FC236}">
                <a16:creationId xmlns:a16="http://schemas.microsoft.com/office/drawing/2014/main" id="{E21FA023-4994-67E4-2E14-838305B763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8645" y="131406"/>
            <a:ext cx="6680648" cy="6663250"/>
          </a:xfrm>
          <a:prstGeom prst="rect">
            <a:avLst/>
          </a:prstGeom>
        </p:spPr>
      </p:pic>
      <p:graphicFrame>
        <p:nvGraphicFramePr>
          <p:cNvPr id="3" name="Object 2">
            <a:extLst>
              <a:ext uri="{FF2B5EF4-FFF2-40B4-BE49-F238E27FC236}">
                <a16:creationId xmlns:a16="http://schemas.microsoft.com/office/drawing/2014/main" id="{CD2F05B8-A2BC-373E-AAD5-28535D030220}"/>
              </a:ext>
            </a:extLst>
          </p:cNvPr>
          <p:cNvGraphicFramePr>
            <a:graphicFrameLocks noChangeAspect="1"/>
          </p:cNvGraphicFramePr>
          <p:nvPr>
            <p:extLst>
              <p:ext uri="{D42A27DB-BD31-4B8C-83A1-F6EECF244321}">
                <p14:modId xmlns:p14="http://schemas.microsoft.com/office/powerpoint/2010/main" val="2113124304"/>
              </p:ext>
            </p:extLst>
          </p:nvPr>
        </p:nvGraphicFramePr>
        <p:xfrm>
          <a:off x="545379" y="222251"/>
          <a:ext cx="1540767" cy="1717386"/>
        </p:xfrm>
        <a:graphic>
          <a:graphicData uri="http://schemas.openxmlformats.org/presentationml/2006/ole">
            <mc:AlternateContent xmlns:mc="http://schemas.openxmlformats.org/markup-compatibility/2006">
              <mc:Choice xmlns:v="urn:schemas-microsoft-com:vml" Requires="v">
                <p:oleObj r:id="rId3" imgW="2105535" imgH="2346465" progId="">
                  <p:embed/>
                </p:oleObj>
              </mc:Choice>
              <mc:Fallback>
                <p:oleObj r:id="rId3" imgW="2105535" imgH="2346465" progId="">
                  <p:embed/>
                  <p:pic>
                    <p:nvPicPr>
                      <p:cNvPr id="0" name=""/>
                      <p:cNvPicPr/>
                      <p:nvPr/>
                    </p:nvPicPr>
                    <p:blipFill>
                      <a:blip r:embed="rId4"/>
                      <a:stretch>
                        <a:fillRect/>
                      </a:stretch>
                    </p:blipFill>
                    <p:spPr>
                      <a:xfrm>
                        <a:off x="545379" y="222251"/>
                        <a:ext cx="1540767" cy="1717386"/>
                      </a:xfrm>
                      <a:prstGeom prst="rect">
                        <a:avLst/>
                      </a:prstGeom>
                    </p:spPr>
                  </p:pic>
                </p:oleObj>
              </mc:Fallback>
            </mc:AlternateContent>
          </a:graphicData>
        </a:graphic>
      </p:graphicFrame>
    </p:spTree>
    <p:extLst>
      <p:ext uri="{BB962C8B-B14F-4D97-AF65-F5344CB8AC3E}">
        <p14:creationId xmlns:p14="http://schemas.microsoft.com/office/powerpoint/2010/main" val="255169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010FCC-6F89-F253-E05C-8A87F81257A5}"/>
              </a:ext>
            </a:extLst>
          </p:cNvPr>
          <p:cNvSpPr>
            <a:spLocks noGrp="1"/>
          </p:cNvSpPr>
          <p:nvPr>
            <p:ph type="title"/>
          </p:nvPr>
        </p:nvSpPr>
        <p:spPr>
          <a:xfrm>
            <a:off x="838200" y="365126"/>
            <a:ext cx="10576824" cy="1392460"/>
          </a:xfrm>
          <a:ln w="38100">
            <a:solidFill>
              <a:srgbClr val="C00000"/>
            </a:solidFill>
          </a:ln>
        </p:spPr>
        <p:txBody>
          <a:bodyPr>
            <a:normAutofit fontScale="90000"/>
          </a:bodyPr>
          <a:lstStyle/>
          <a:p>
            <a:pPr algn="ctr"/>
            <a:r>
              <a:rPr lang="en-GB" b="1" dirty="0">
                <a:solidFill>
                  <a:schemeClr val="accent1">
                    <a:lumMod val="75000"/>
                  </a:schemeClr>
                </a:solidFill>
              </a:rPr>
              <a:t>             </a:t>
            </a:r>
            <a:r>
              <a:rPr lang="en-GB" sz="3600" b="1" dirty="0">
                <a:solidFill>
                  <a:srgbClr val="DD7343"/>
                </a:solidFill>
              </a:rPr>
              <a:t>Let’s have a closer look at the Wick Schoolchildren. </a:t>
            </a:r>
            <a:br>
              <a:rPr lang="en-GB" sz="3100" b="1" dirty="0">
                <a:solidFill>
                  <a:srgbClr val="0070C0"/>
                </a:solidFill>
              </a:rPr>
            </a:br>
            <a:r>
              <a:rPr lang="en-GB" sz="3100" b="1" dirty="0">
                <a:solidFill>
                  <a:srgbClr val="0070C0"/>
                </a:solidFill>
              </a:rPr>
              <a:t>                  Notice their dirty boots. They would have to walk</a:t>
            </a:r>
            <a:br>
              <a:rPr lang="en-GB" sz="3100" b="1" dirty="0">
                <a:solidFill>
                  <a:srgbClr val="0070C0"/>
                </a:solidFill>
              </a:rPr>
            </a:br>
            <a:r>
              <a:rPr lang="en-GB" sz="3100" b="1" dirty="0">
                <a:solidFill>
                  <a:srgbClr val="0070C0"/>
                </a:solidFill>
              </a:rPr>
              <a:t>                  down muddy lanes to get to the village school.</a:t>
            </a:r>
          </a:p>
        </p:txBody>
      </p:sp>
      <p:pic>
        <p:nvPicPr>
          <p:cNvPr id="4" name="Picture 3" descr="A group of children posing for a photo&#10;&#10;Description automatically generated">
            <a:extLst>
              <a:ext uri="{FF2B5EF4-FFF2-40B4-BE49-F238E27FC236}">
                <a16:creationId xmlns:a16="http://schemas.microsoft.com/office/drawing/2014/main" id="{B578D0F0-0F19-E3CA-EB7F-2E8901906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961" y="1828800"/>
            <a:ext cx="10491842" cy="4158672"/>
          </a:xfrm>
          <a:prstGeom prst="rect">
            <a:avLst/>
          </a:prstGeom>
        </p:spPr>
      </p:pic>
      <p:sp>
        <p:nvSpPr>
          <p:cNvPr id="15" name="Content Placeholder 14">
            <a:extLst>
              <a:ext uri="{FF2B5EF4-FFF2-40B4-BE49-F238E27FC236}">
                <a16:creationId xmlns:a16="http://schemas.microsoft.com/office/drawing/2014/main" id="{32CBB222-8943-4FE0-D1F3-5DFCB8C027A1}"/>
              </a:ext>
            </a:extLst>
          </p:cNvPr>
          <p:cNvSpPr>
            <a:spLocks noGrp="1"/>
          </p:cNvSpPr>
          <p:nvPr>
            <p:ph sz="half" idx="1"/>
          </p:nvPr>
        </p:nvSpPr>
        <p:spPr>
          <a:xfrm>
            <a:off x="901581" y="1668271"/>
            <a:ext cx="10576824" cy="4158672"/>
          </a:xfrm>
        </p:spPr>
        <p: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2" name="TextBox 1">
            <a:extLst>
              <a:ext uri="{FF2B5EF4-FFF2-40B4-BE49-F238E27FC236}">
                <a16:creationId xmlns:a16="http://schemas.microsoft.com/office/drawing/2014/main" id="{0BE6F435-DE9F-2791-D3D6-0F5CAC0A44D0}"/>
              </a:ext>
            </a:extLst>
          </p:cNvPr>
          <p:cNvSpPr txBox="1"/>
          <p:nvPr/>
        </p:nvSpPr>
        <p:spPr>
          <a:xfrm>
            <a:off x="901581" y="6019278"/>
            <a:ext cx="10502063" cy="707886"/>
          </a:xfrm>
          <a:prstGeom prst="rect">
            <a:avLst/>
          </a:prstGeom>
          <a:noFill/>
          <a:ln w="28575">
            <a:solidFill>
              <a:srgbClr val="DD7343"/>
            </a:solidFill>
          </a:ln>
        </p:spPr>
        <p:txBody>
          <a:bodyPr wrap="square" rtlCol="0">
            <a:spAutoFit/>
          </a:bodyPr>
          <a:lstStyle/>
          <a:p>
            <a:pPr algn="ctr"/>
            <a:r>
              <a:rPr lang="en-GB" sz="2000" dirty="0">
                <a:solidFill>
                  <a:srgbClr val="00B050"/>
                </a:solidFill>
              </a:rPr>
              <a:t>Their boots might be a bit muddy, their jackets look worn out and often covered in straw.    </a:t>
            </a:r>
          </a:p>
          <a:p>
            <a:pPr algn="ctr"/>
            <a:r>
              <a:rPr lang="en-GB" sz="2000" dirty="0">
                <a:solidFill>
                  <a:srgbClr val="00B050"/>
                </a:solidFill>
              </a:rPr>
              <a:t>But notice the white collars and pinafores (aprons).</a:t>
            </a:r>
          </a:p>
        </p:txBody>
      </p:sp>
      <p:graphicFrame>
        <p:nvGraphicFramePr>
          <p:cNvPr id="3" name="Object 2">
            <a:extLst>
              <a:ext uri="{FF2B5EF4-FFF2-40B4-BE49-F238E27FC236}">
                <a16:creationId xmlns:a16="http://schemas.microsoft.com/office/drawing/2014/main" id="{11D2E481-BC5F-B499-D991-4430D26BC0F9}"/>
              </a:ext>
            </a:extLst>
          </p:cNvPr>
          <p:cNvGraphicFramePr>
            <a:graphicFrameLocks noChangeAspect="1"/>
          </p:cNvGraphicFramePr>
          <p:nvPr>
            <p:extLst>
              <p:ext uri="{D42A27DB-BD31-4B8C-83A1-F6EECF244321}">
                <p14:modId xmlns:p14="http://schemas.microsoft.com/office/powerpoint/2010/main" val="1388480950"/>
              </p:ext>
            </p:extLst>
          </p:nvPr>
        </p:nvGraphicFramePr>
        <p:xfrm>
          <a:off x="1016435" y="397744"/>
          <a:ext cx="1181820" cy="1317294"/>
        </p:xfrm>
        <a:graphic>
          <a:graphicData uri="http://schemas.openxmlformats.org/presentationml/2006/ole">
            <mc:AlternateContent xmlns:mc="http://schemas.openxmlformats.org/markup-compatibility/2006">
              <mc:Choice xmlns:v="urn:schemas-microsoft-com:vml" Requires="v">
                <p:oleObj r:id="rId4" imgW="2105535" imgH="2346465" progId="">
                  <p:embed/>
                </p:oleObj>
              </mc:Choice>
              <mc:Fallback>
                <p:oleObj r:id="rId4" imgW="2105535" imgH="2346465" progId="">
                  <p:embed/>
                  <p:pic>
                    <p:nvPicPr>
                      <p:cNvPr id="0" name=""/>
                      <p:cNvPicPr/>
                      <p:nvPr/>
                    </p:nvPicPr>
                    <p:blipFill>
                      <a:blip r:embed="rId5"/>
                      <a:stretch>
                        <a:fillRect/>
                      </a:stretch>
                    </p:blipFill>
                    <p:spPr>
                      <a:xfrm>
                        <a:off x="1016435" y="397744"/>
                        <a:ext cx="1181820" cy="1317294"/>
                      </a:xfrm>
                      <a:prstGeom prst="rect">
                        <a:avLst/>
                      </a:prstGeom>
                    </p:spPr>
                  </p:pic>
                </p:oleObj>
              </mc:Fallback>
            </mc:AlternateContent>
          </a:graphicData>
        </a:graphic>
      </p:graphicFrame>
    </p:spTree>
    <p:extLst>
      <p:ext uri="{BB962C8B-B14F-4D97-AF65-F5344CB8AC3E}">
        <p14:creationId xmlns:p14="http://schemas.microsoft.com/office/powerpoint/2010/main" val="4156112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5E5DD3-D08E-5C26-10B1-2E4642E96DA4}"/>
              </a:ext>
            </a:extLst>
          </p:cNvPr>
          <p:cNvSpPr txBox="1"/>
          <p:nvPr/>
        </p:nvSpPr>
        <p:spPr>
          <a:xfrm>
            <a:off x="1729210" y="2644170"/>
            <a:ext cx="10164790" cy="1569660"/>
          </a:xfrm>
          <a:prstGeom prst="rect">
            <a:avLst/>
          </a:prstGeom>
          <a:noFill/>
          <a:ln w="28575">
            <a:solidFill>
              <a:srgbClr val="DD7343"/>
            </a:solidFill>
          </a:ln>
        </p:spPr>
        <p:txBody>
          <a:bodyPr wrap="square" rtlCol="0">
            <a:spAutoFit/>
          </a:bodyPr>
          <a:lstStyle/>
          <a:p>
            <a:pPr marL="514350" indent="-514350">
              <a:buAutoNum type="arabicParenR"/>
            </a:pPr>
            <a:r>
              <a:rPr lang="en-GB" sz="3200" dirty="0">
                <a:solidFill>
                  <a:srgbClr val="00B050"/>
                </a:solidFill>
              </a:rPr>
              <a:t>What do you notice about their boots and clothes? </a:t>
            </a:r>
          </a:p>
          <a:p>
            <a:r>
              <a:rPr lang="en-GB" sz="3200" dirty="0">
                <a:solidFill>
                  <a:srgbClr val="00B050"/>
                </a:solidFill>
              </a:rPr>
              <a:t>      How different are they from your shoes and clothes?  </a:t>
            </a:r>
          </a:p>
          <a:p>
            <a:r>
              <a:rPr lang="en-GB" sz="3200" dirty="0">
                <a:solidFill>
                  <a:srgbClr val="00B050"/>
                </a:solidFill>
              </a:rPr>
              <a:t>      Do they have a uniform?</a:t>
            </a:r>
          </a:p>
        </p:txBody>
      </p:sp>
      <p:pic>
        <p:nvPicPr>
          <p:cNvPr id="3" name="Picture 2" descr="A drawing of a building&#10;&#10;Description automatically generated">
            <a:extLst>
              <a:ext uri="{FF2B5EF4-FFF2-40B4-BE49-F238E27FC236}">
                <a16:creationId xmlns:a16="http://schemas.microsoft.com/office/drawing/2014/main" id="{FFDD118F-73F3-E133-31DA-6D9E46A91DA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76" b="92447" l="205" r="98976">
                        <a14:foregroundMark x1="11265" y1="32189" x2="307" y2="55533"/>
                        <a14:foregroundMark x1="307" y1="55533" x2="13313" y2="35905"/>
                        <a14:foregroundMark x1="13313" y1="35905" x2="12494" y2="34572"/>
                        <a14:foregroundMark x1="88018" y1="32674" x2="88018" y2="32674"/>
                        <a14:foregroundMark x1="88018" y1="32674" x2="97030" y2="53716"/>
                        <a14:foregroundMark x1="97030" y1="53716" x2="98976" y2="48506"/>
                        <a14:foregroundMark x1="97133" y1="57633" x2="91039" y2="62439"/>
                        <a14:foregroundMark x1="88582" y1="63893" x2="85561" y2="64822"/>
                        <a14:foregroundMark x1="78853" y1="64822" x2="93088" y2="82795"/>
                        <a14:foregroundMark x1="93088" y1="82795" x2="77624" y2="68215"/>
                        <a14:foregroundMark x1="82540" y1="69184" x2="77010" y2="67246"/>
                        <a14:foregroundMark x1="6400" y1="90913" x2="64363" y2="92246"/>
                        <a14:foregroundMark x1="64363" y1="92246" x2="91910" y2="89580"/>
                        <a14:foregroundMark x1="91910" y1="89580" x2="32565" y2="88207"/>
                        <a14:foregroundMark x1="32565" y1="88207" x2="93702" y2="92447"/>
                        <a14:foregroundMark x1="93702" y1="92447" x2="8807" y2="89095"/>
                        <a14:foregroundMark x1="98976" y1="35097" x2="97747" y2="64822"/>
                        <a14:foregroundMark x1="42345" y1="59410" x2="60369" y2="76696"/>
                        <a14:foregroundMark x1="60369" y1="76696" x2="39631" y2="60743"/>
                        <a14:foregroundMark x1="39631" y1="60743" x2="45366" y2="61672"/>
                        <a14:foregroundMark x1="54480" y1="50848" x2="53303" y2="52666"/>
                        <a14:foregroundMark x1="56938" y1="45921" x2="56938" y2="45921"/>
                        <a14:foregroundMark x1="53303" y1="41397" x2="68868" y2="58966"/>
                        <a14:foregroundMark x1="68868" y1="58966" x2="51920" y2="39620"/>
                        <a14:foregroundMark x1="51920" y1="39620" x2="35740" y2="56099"/>
                        <a14:foregroundMark x1="35740" y1="56099" x2="64721" y2="58522"/>
                        <a14:foregroundMark x1="64721" y1="58522" x2="39017" y2="66963"/>
                        <a14:foregroundMark x1="39017" y1="66963" x2="70712" y2="77948"/>
                        <a14:foregroundMark x1="70712" y1="77948" x2="58628" y2="59047"/>
                        <a14:foregroundMark x1="58628" y1="59047" x2="30005" y2="63207"/>
                        <a14:foregroundMark x1="30005" y1="63207" x2="58781" y2="68942"/>
                        <a14:foregroundMark x1="58781" y1="68942" x2="52074" y2="44386"/>
                        <a14:foregroundMark x1="52074" y1="44386" x2="41116" y2="63732"/>
                        <a14:foregroundMark x1="41116" y1="63732" x2="55351" y2="81987"/>
                        <a14:foregroundMark x1="55351" y1="81987" x2="42089" y2="64903"/>
                        <a14:foregroundMark x1="42089" y1="64903" x2="63134" y2="81543"/>
                        <a14:foregroundMark x1="63134" y1="81543" x2="73989" y2="84168"/>
                        <a14:backgroundMark x1="82650" y1="68322" x2="87404" y2="72052"/>
                        <a14:backgroundMark x1="77624" y1="64378" x2="78428" y2="65009"/>
                      </a14:backgroundRemoval>
                    </a14:imgEffect>
                    <a14:imgEffect>
                      <a14:colorTemperature colorTemp="4892"/>
                    </a14:imgEffect>
                    <a14:imgEffect>
                      <a14:saturation sat="128000"/>
                    </a14:imgEffect>
                  </a14:imgLayer>
                </a14:imgProps>
              </a:ext>
              <a:ext uri="{28A0092B-C50C-407E-A947-70E740481C1C}">
                <a14:useLocalDpi xmlns:a14="http://schemas.microsoft.com/office/drawing/2010/main" val="0"/>
              </a:ext>
            </a:extLst>
          </a:blip>
          <a:stretch>
            <a:fillRect/>
          </a:stretch>
        </p:blipFill>
        <p:spPr>
          <a:xfrm>
            <a:off x="312909" y="94512"/>
            <a:ext cx="1248506" cy="1689236"/>
          </a:xfrm>
          <a:prstGeom prst="rect">
            <a:avLst/>
          </a:prstGeom>
          <a:noFill/>
          <a:ln w="28575">
            <a:solidFill>
              <a:schemeClr val="bg1"/>
            </a:solidFill>
          </a:ln>
        </p:spPr>
      </p:pic>
      <p:sp>
        <p:nvSpPr>
          <p:cNvPr id="4" name="TextBox 3">
            <a:extLst>
              <a:ext uri="{FF2B5EF4-FFF2-40B4-BE49-F238E27FC236}">
                <a16:creationId xmlns:a16="http://schemas.microsoft.com/office/drawing/2014/main" id="{8EE3B0F6-1953-866E-A82B-EAA0F6599DB4}"/>
              </a:ext>
            </a:extLst>
          </p:cNvPr>
          <p:cNvSpPr txBox="1"/>
          <p:nvPr/>
        </p:nvSpPr>
        <p:spPr>
          <a:xfrm>
            <a:off x="1744119" y="350704"/>
            <a:ext cx="10134972" cy="1938992"/>
          </a:xfrm>
          <a:prstGeom prst="rect">
            <a:avLst/>
          </a:prstGeom>
          <a:noFill/>
          <a:ln w="38100">
            <a:solidFill>
              <a:srgbClr val="DD7343"/>
            </a:solidFill>
          </a:ln>
        </p:spPr>
        <p:txBody>
          <a:bodyPr wrap="square" rtlCol="0">
            <a:spAutoFit/>
          </a:bodyPr>
          <a:lstStyle/>
          <a:p>
            <a:pPr algn="ctr"/>
            <a:r>
              <a:rPr lang="en-GB" sz="4000" dirty="0">
                <a:solidFill>
                  <a:srgbClr val="0070C0"/>
                </a:solidFill>
              </a:rPr>
              <a:t>Let’s find out some differences between the children in the Wick school 100 years ago </a:t>
            </a:r>
          </a:p>
          <a:p>
            <a:pPr algn="ctr"/>
            <a:r>
              <a:rPr lang="en-GB" sz="4000" dirty="0">
                <a:solidFill>
                  <a:srgbClr val="0070C0"/>
                </a:solidFill>
              </a:rPr>
              <a:t>and schoolchildren today. </a:t>
            </a:r>
          </a:p>
        </p:txBody>
      </p:sp>
      <p:sp>
        <p:nvSpPr>
          <p:cNvPr id="19" name="TextBox 18">
            <a:extLst>
              <a:ext uri="{FF2B5EF4-FFF2-40B4-BE49-F238E27FC236}">
                <a16:creationId xmlns:a16="http://schemas.microsoft.com/office/drawing/2014/main" id="{F9B246D7-D9A1-5DAA-CBC7-9C0CD7B7E730}"/>
              </a:ext>
            </a:extLst>
          </p:cNvPr>
          <p:cNvSpPr txBox="1"/>
          <p:nvPr/>
        </p:nvSpPr>
        <p:spPr>
          <a:xfrm>
            <a:off x="1773936" y="5282852"/>
            <a:ext cx="10164790" cy="1077218"/>
          </a:xfrm>
          <a:prstGeom prst="rect">
            <a:avLst/>
          </a:prstGeom>
          <a:noFill/>
          <a:ln w="28575">
            <a:solidFill>
              <a:srgbClr val="DD7343"/>
            </a:solidFill>
          </a:ln>
        </p:spPr>
        <p:txBody>
          <a:bodyPr wrap="square" rtlCol="0">
            <a:spAutoFit/>
          </a:bodyPr>
          <a:lstStyle/>
          <a:p>
            <a:r>
              <a:rPr lang="en-GB" sz="3200" dirty="0">
                <a:solidFill>
                  <a:srgbClr val="00B050"/>
                </a:solidFill>
              </a:rPr>
              <a:t>3)  There are more boys than girls at the school, why do    you think that was?</a:t>
            </a:r>
          </a:p>
        </p:txBody>
      </p:sp>
      <p:sp>
        <p:nvSpPr>
          <p:cNvPr id="5" name="TextBox 4">
            <a:extLst>
              <a:ext uri="{FF2B5EF4-FFF2-40B4-BE49-F238E27FC236}">
                <a16:creationId xmlns:a16="http://schemas.microsoft.com/office/drawing/2014/main" id="{FE2BD8B4-6141-6BE3-A54D-B255807C34A0}"/>
              </a:ext>
            </a:extLst>
          </p:cNvPr>
          <p:cNvSpPr txBox="1"/>
          <p:nvPr/>
        </p:nvSpPr>
        <p:spPr>
          <a:xfrm>
            <a:off x="1808522" y="4568304"/>
            <a:ext cx="10105155" cy="584775"/>
          </a:xfrm>
          <a:prstGeom prst="rect">
            <a:avLst/>
          </a:prstGeom>
          <a:noFill/>
          <a:ln w="28575">
            <a:solidFill>
              <a:srgbClr val="DD7343"/>
            </a:solidFill>
          </a:ln>
        </p:spPr>
        <p:txBody>
          <a:bodyPr wrap="square" rtlCol="0">
            <a:spAutoFit/>
          </a:bodyPr>
          <a:lstStyle/>
          <a:p>
            <a:r>
              <a:rPr lang="en-GB" sz="3200" dirty="0">
                <a:solidFill>
                  <a:srgbClr val="00B050"/>
                </a:solidFill>
              </a:rPr>
              <a:t>2)  What sort of different hats can you see? </a:t>
            </a:r>
          </a:p>
        </p:txBody>
      </p:sp>
      <p:pic>
        <p:nvPicPr>
          <p:cNvPr id="8" name="Picture 7" descr="A young child wearing a hat and holding a hat&#10;&#10;AI-generated content may be incorrect.">
            <a:extLst>
              <a:ext uri="{FF2B5EF4-FFF2-40B4-BE49-F238E27FC236}">
                <a16:creationId xmlns:a16="http://schemas.microsoft.com/office/drawing/2014/main" id="{A0769CBB-9C24-984D-0260-1F2C7C1018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845" y="1867869"/>
            <a:ext cx="1460011" cy="2395332"/>
          </a:xfrm>
          <a:prstGeom prst="rect">
            <a:avLst/>
          </a:prstGeom>
        </p:spPr>
      </p:pic>
      <p:sp>
        <p:nvSpPr>
          <p:cNvPr id="9" name="TextBox 8">
            <a:extLst>
              <a:ext uri="{FF2B5EF4-FFF2-40B4-BE49-F238E27FC236}">
                <a16:creationId xmlns:a16="http://schemas.microsoft.com/office/drawing/2014/main" id="{E5B4AFFE-1A60-0982-FE51-621F8B31E752}"/>
              </a:ext>
            </a:extLst>
          </p:cNvPr>
          <p:cNvSpPr txBox="1"/>
          <p:nvPr/>
        </p:nvSpPr>
        <p:spPr>
          <a:xfrm>
            <a:off x="312908" y="4414415"/>
            <a:ext cx="1168021" cy="1631216"/>
          </a:xfrm>
          <a:prstGeom prst="rect">
            <a:avLst/>
          </a:prstGeom>
          <a:noFill/>
        </p:spPr>
        <p:txBody>
          <a:bodyPr wrap="square" rtlCol="0">
            <a:spAutoFit/>
          </a:bodyPr>
          <a:lstStyle/>
          <a:p>
            <a:r>
              <a:rPr lang="en-GB" sz="2000" dirty="0">
                <a:solidFill>
                  <a:srgbClr val="0070C0"/>
                </a:solidFill>
              </a:rPr>
              <a:t>A boy wearing his</a:t>
            </a:r>
          </a:p>
          <a:p>
            <a:r>
              <a:rPr lang="en-GB" sz="2000" dirty="0">
                <a:solidFill>
                  <a:srgbClr val="0070C0"/>
                </a:solidFill>
              </a:rPr>
              <a:t>Sunday best suit.</a:t>
            </a:r>
          </a:p>
        </p:txBody>
      </p:sp>
    </p:spTree>
    <p:extLst>
      <p:ext uri="{BB962C8B-B14F-4D97-AF65-F5344CB8AC3E}">
        <p14:creationId xmlns:p14="http://schemas.microsoft.com/office/powerpoint/2010/main" val="2878229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11C0E-3F1A-4226-EB55-5D29FA90C7B6}"/>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6C22E698-3D15-C77D-98F2-7C4B50C5FE5A}"/>
              </a:ext>
            </a:extLst>
          </p:cNvPr>
          <p:cNvSpPr>
            <a:spLocks noGrp="1"/>
          </p:cNvSpPr>
          <p:nvPr>
            <p:ph type="title"/>
          </p:nvPr>
        </p:nvSpPr>
        <p:spPr>
          <a:xfrm>
            <a:off x="150797" y="3875317"/>
            <a:ext cx="3697357" cy="1350231"/>
          </a:xfrm>
          <a:ln w="38100">
            <a:solidFill>
              <a:srgbClr val="C00000"/>
            </a:solidFill>
          </a:ln>
        </p:spPr>
        <p:txBody>
          <a:bodyPr>
            <a:normAutofit/>
          </a:bodyPr>
          <a:lstStyle/>
          <a:p>
            <a:pPr algn="ctr"/>
            <a:r>
              <a:rPr lang="en-GB" b="1" dirty="0">
                <a:solidFill>
                  <a:schemeClr val="accent1">
                    <a:lumMod val="75000"/>
                  </a:schemeClr>
                </a:solidFill>
              </a:rPr>
              <a:t> END OF SESSION ONE</a:t>
            </a:r>
            <a:endParaRPr lang="en-GB" sz="3100" b="1" dirty="0">
              <a:solidFill>
                <a:srgbClr val="0070C0"/>
              </a:solidFill>
            </a:endParaRPr>
          </a:p>
        </p:txBody>
      </p:sp>
      <p:sp>
        <p:nvSpPr>
          <p:cNvPr id="15" name="Content Placeholder 14">
            <a:extLst>
              <a:ext uri="{FF2B5EF4-FFF2-40B4-BE49-F238E27FC236}">
                <a16:creationId xmlns:a16="http://schemas.microsoft.com/office/drawing/2014/main" id="{E7EEDA5D-2800-E93E-9D94-E39F49A261FF}"/>
              </a:ext>
            </a:extLst>
          </p:cNvPr>
          <p:cNvSpPr>
            <a:spLocks noGrp="1"/>
          </p:cNvSpPr>
          <p:nvPr>
            <p:ph sz="half" idx="1"/>
          </p:nvPr>
        </p:nvSpPr>
        <p:spPr>
          <a:xfrm>
            <a:off x="3856383" y="2067339"/>
            <a:ext cx="7622022" cy="3759604"/>
          </a:xfrm>
        </p:spPr>
        <p: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2" name="TextBox 1">
            <a:extLst>
              <a:ext uri="{FF2B5EF4-FFF2-40B4-BE49-F238E27FC236}">
                <a16:creationId xmlns:a16="http://schemas.microsoft.com/office/drawing/2014/main" id="{FEEF8AAD-B260-8910-6C46-909CEE00B94E}"/>
              </a:ext>
            </a:extLst>
          </p:cNvPr>
          <p:cNvSpPr txBox="1"/>
          <p:nvPr/>
        </p:nvSpPr>
        <p:spPr>
          <a:xfrm>
            <a:off x="1694249" y="260689"/>
            <a:ext cx="10359927" cy="646331"/>
          </a:xfrm>
          <a:prstGeom prst="rect">
            <a:avLst/>
          </a:prstGeom>
          <a:noFill/>
          <a:ln w="28575">
            <a:solidFill>
              <a:srgbClr val="DD7343"/>
            </a:solidFill>
          </a:ln>
        </p:spPr>
        <p:txBody>
          <a:bodyPr wrap="square" rtlCol="0">
            <a:spAutoFit/>
          </a:bodyPr>
          <a:lstStyle/>
          <a:p>
            <a:pPr algn="ctr"/>
            <a:r>
              <a:rPr lang="en-GB" sz="3600" dirty="0">
                <a:solidFill>
                  <a:srgbClr val="0070C0"/>
                </a:solidFill>
              </a:rPr>
              <a:t>Here is an aerial photograph, taken from an aeroplane.</a:t>
            </a:r>
          </a:p>
        </p:txBody>
      </p:sp>
      <p:pic>
        <p:nvPicPr>
          <p:cNvPr id="1026" name="Picture 2" descr="Wick Aerial View 1970s">
            <a:extLst>
              <a:ext uri="{FF2B5EF4-FFF2-40B4-BE49-F238E27FC236}">
                <a16:creationId xmlns:a16="http://schemas.microsoft.com/office/drawing/2014/main" id="{D0E931BB-04E2-DBC9-4C6D-7DD17B60CE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7435" y="1369520"/>
            <a:ext cx="7132610" cy="51552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2ADD262-5EEF-D311-8231-6436E2AA7866}"/>
              </a:ext>
            </a:extLst>
          </p:cNvPr>
          <p:cNvSpPr txBox="1"/>
          <p:nvPr/>
        </p:nvSpPr>
        <p:spPr>
          <a:xfrm>
            <a:off x="286420" y="1709530"/>
            <a:ext cx="3029274" cy="1200329"/>
          </a:xfrm>
          <a:prstGeom prst="rect">
            <a:avLst/>
          </a:prstGeom>
          <a:noFill/>
          <a:ln w="28575">
            <a:solidFill>
              <a:srgbClr val="0070C0"/>
            </a:solidFill>
          </a:ln>
        </p:spPr>
        <p:txBody>
          <a:bodyPr wrap="square" rtlCol="0">
            <a:spAutoFit/>
          </a:bodyPr>
          <a:lstStyle/>
          <a:p>
            <a:pPr algn="ctr"/>
            <a:r>
              <a:rPr lang="en-GB" sz="3600" dirty="0">
                <a:solidFill>
                  <a:srgbClr val="00B050"/>
                </a:solidFill>
              </a:rPr>
              <a:t>Can you see the school?</a:t>
            </a:r>
          </a:p>
        </p:txBody>
      </p:sp>
      <p:sp>
        <p:nvSpPr>
          <p:cNvPr id="5" name="TextBox 4">
            <a:extLst>
              <a:ext uri="{FF2B5EF4-FFF2-40B4-BE49-F238E27FC236}">
                <a16:creationId xmlns:a16="http://schemas.microsoft.com/office/drawing/2014/main" id="{2DF0BC63-8919-32BB-962B-C6A571814BBA}"/>
              </a:ext>
            </a:extLst>
          </p:cNvPr>
          <p:cNvSpPr txBox="1"/>
          <p:nvPr/>
        </p:nvSpPr>
        <p:spPr>
          <a:xfrm>
            <a:off x="9689640" y="5643112"/>
            <a:ext cx="1296062" cy="646331"/>
          </a:xfrm>
          <a:prstGeom prst="rect">
            <a:avLst/>
          </a:prstGeom>
          <a:solidFill>
            <a:schemeClr val="bg1"/>
          </a:solidFill>
        </p:spPr>
        <p:txBody>
          <a:bodyPr wrap="square" rtlCol="0">
            <a:spAutoFit/>
          </a:bodyPr>
          <a:lstStyle/>
          <a:p>
            <a:r>
              <a:rPr lang="en-GB" dirty="0"/>
              <a:t>WICK in the  early 1970s</a:t>
            </a:r>
          </a:p>
        </p:txBody>
      </p:sp>
      <p:cxnSp>
        <p:nvCxnSpPr>
          <p:cNvPr id="7" name="Straight Arrow Connector 6">
            <a:extLst>
              <a:ext uri="{FF2B5EF4-FFF2-40B4-BE49-F238E27FC236}">
                <a16:creationId xmlns:a16="http://schemas.microsoft.com/office/drawing/2014/main" id="{AC4FA9CB-E248-8F30-7C4E-EDE61F4AD559}"/>
              </a:ext>
            </a:extLst>
          </p:cNvPr>
          <p:cNvCxnSpPr>
            <a:cxnSpLocks/>
          </p:cNvCxnSpPr>
          <p:nvPr/>
        </p:nvCxnSpPr>
        <p:spPr>
          <a:xfrm>
            <a:off x="3013544" y="3064401"/>
            <a:ext cx="3005593" cy="164718"/>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49C69A71-BB6C-41D4-DB44-FF1479F27188}"/>
              </a:ext>
            </a:extLst>
          </p:cNvPr>
          <p:cNvSpPr txBox="1"/>
          <p:nvPr/>
        </p:nvSpPr>
        <p:spPr>
          <a:xfrm>
            <a:off x="437872" y="5386500"/>
            <a:ext cx="2997091" cy="1200329"/>
          </a:xfrm>
          <a:prstGeom prst="rect">
            <a:avLst/>
          </a:prstGeom>
          <a:noFill/>
        </p:spPr>
        <p:txBody>
          <a:bodyPr wrap="square" rtlCol="0">
            <a:spAutoFit/>
          </a:bodyPr>
          <a:lstStyle/>
          <a:p>
            <a:r>
              <a:rPr lang="en-GB" sz="2400" dirty="0">
                <a:solidFill>
                  <a:srgbClr val="DD7343"/>
                </a:solidFill>
              </a:rPr>
              <a:t>Please hand in your magnifying glasses and slates and chalks.</a:t>
            </a:r>
          </a:p>
        </p:txBody>
      </p:sp>
      <p:sp>
        <p:nvSpPr>
          <p:cNvPr id="16" name="TextBox 15">
            <a:extLst>
              <a:ext uri="{FF2B5EF4-FFF2-40B4-BE49-F238E27FC236}">
                <a16:creationId xmlns:a16="http://schemas.microsoft.com/office/drawing/2014/main" id="{F30820AA-C431-9FD4-C830-AE2AEC7743F9}"/>
              </a:ext>
            </a:extLst>
          </p:cNvPr>
          <p:cNvSpPr txBox="1"/>
          <p:nvPr/>
        </p:nvSpPr>
        <p:spPr>
          <a:xfrm>
            <a:off x="5693134" y="6481676"/>
            <a:ext cx="4913906" cy="369332"/>
          </a:xfrm>
          <a:prstGeom prst="rect">
            <a:avLst/>
          </a:prstGeom>
          <a:noFill/>
        </p:spPr>
        <p:txBody>
          <a:bodyPr wrap="square" rtlCol="0">
            <a:spAutoFit/>
          </a:bodyPr>
          <a:lstStyle/>
          <a:p>
            <a:r>
              <a:rPr lang="en-GB" dirty="0"/>
              <a:t>© 2025 Wick History. All rights reserved</a:t>
            </a:r>
          </a:p>
        </p:txBody>
      </p:sp>
      <p:graphicFrame>
        <p:nvGraphicFramePr>
          <p:cNvPr id="4" name="Object 3">
            <a:extLst>
              <a:ext uri="{FF2B5EF4-FFF2-40B4-BE49-F238E27FC236}">
                <a16:creationId xmlns:a16="http://schemas.microsoft.com/office/drawing/2014/main" id="{ABCD9D1E-87E1-DE3D-CF10-25D352301F6B}"/>
              </a:ext>
            </a:extLst>
          </p:cNvPr>
          <p:cNvGraphicFramePr>
            <a:graphicFrameLocks noChangeAspect="1"/>
          </p:cNvGraphicFramePr>
          <p:nvPr>
            <p:extLst>
              <p:ext uri="{D42A27DB-BD31-4B8C-83A1-F6EECF244321}">
                <p14:modId xmlns:p14="http://schemas.microsoft.com/office/powerpoint/2010/main" val="3175510203"/>
              </p:ext>
            </p:extLst>
          </p:nvPr>
        </p:nvGraphicFramePr>
        <p:xfrm>
          <a:off x="286420" y="165012"/>
          <a:ext cx="1264948" cy="1409950"/>
        </p:xfrm>
        <a:graphic>
          <a:graphicData uri="http://schemas.openxmlformats.org/presentationml/2006/ole">
            <mc:AlternateContent xmlns:mc="http://schemas.openxmlformats.org/markup-compatibility/2006">
              <mc:Choice xmlns:v="urn:schemas-microsoft-com:vml" Requires="v">
                <p:oleObj r:id="rId5" imgW="2105535" imgH="2346465" progId="">
                  <p:embed/>
                </p:oleObj>
              </mc:Choice>
              <mc:Fallback>
                <p:oleObj r:id="rId5" imgW="2105535" imgH="2346465" progId="">
                  <p:embed/>
                  <p:pic>
                    <p:nvPicPr>
                      <p:cNvPr id="0" name=""/>
                      <p:cNvPicPr/>
                      <p:nvPr/>
                    </p:nvPicPr>
                    <p:blipFill>
                      <a:blip r:embed="rId6"/>
                      <a:stretch>
                        <a:fillRect/>
                      </a:stretch>
                    </p:blipFill>
                    <p:spPr>
                      <a:xfrm>
                        <a:off x="286420" y="165012"/>
                        <a:ext cx="1264948" cy="1409950"/>
                      </a:xfrm>
                      <a:prstGeom prst="rect">
                        <a:avLst/>
                      </a:prstGeom>
                    </p:spPr>
                  </p:pic>
                </p:oleObj>
              </mc:Fallback>
            </mc:AlternateContent>
          </a:graphicData>
        </a:graphic>
      </p:graphicFrame>
    </p:spTree>
    <p:extLst>
      <p:ext uri="{BB962C8B-B14F-4D97-AF65-F5344CB8AC3E}">
        <p14:creationId xmlns:p14="http://schemas.microsoft.com/office/powerpoint/2010/main" val="481042068"/>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whoosh.wav"/>
          </p:stSnd>
        </p:sndAc>
      </p:transition>
    </mc:Choice>
    <mc:Fallback xmlns="">
      <p:transition spd="slow">
        <p:sndAc>
          <p:stSnd>
            <p:snd r:embed="rId7" name="whoo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4C373-56D3-7589-CF3D-0F0AC1A73340}"/>
              </a:ext>
            </a:extLst>
          </p:cNvPr>
          <p:cNvSpPr>
            <a:spLocks noGrp="1"/>
          </p:cNvSpPr>
          <p:nvPr>
            <p:ph type="ctrTitle"/>
          </p:nvPr>
        </p:nvSpPr>
        <p:spPr>
          <a:xfrm>
            <a:off x="221673" y="397165"/>
            <a:ext cx="11748653" cy="1505526"/>
          </a:xfrm>
          <a:ln w="38100">
            <a:solidFill>
              <a:srgbClr val="0070C0"/>
            </a:solidFill>
          </a:ln>
        </p:spPr>
        <p:txBody>
          <a:bodyPr>
            <a:normAutofit/>
          </a:bodyPr>
          <a:lstStyle/>
          <a:p>
            <a:r>
              <a:rPr lang="en-GB" sz="4400" b="1" dirty="0">
                <a:solidFill>
                  <a:srgbClr val="DD7343"/>
                </a:solidFill>
              </a:rPr>
              <a:t>Introduction to the Wick History Study </a:t>
            </a:r>
            <a:br>
              <a:rPr lang="en-GB" sz="4400" b="1" dirty="0">
                <a:solidFill>
                  <a:srgbClr val="DD7343"/>
                </a:solidFill>
              </a:rPr>
            </a:br>
            <a:r>
              <a:rPr lang="en-GB" sz="4400" b="1" dirty="0">
                <a:solidFill>
                  <a:srgbClr val="DD7343"/>
                </a:solidFill>
              </a:rPr>
              <a:t>Educational Pack</a:t>
            </a:r>
          </a:p>
        </p:txBody>
      </p:sp>
      <p:sp>
        <p:nvSpPr>
          <p:cNvPr id="3" name="Subtitle 2">
            <a:extLst>
              <a:ext uri="{FF2B5EF4-FFF2-40B4-BE49-F238E27FC236}">
                <a16:creationId xmlns:a16="http://schemas.microsoft.com/office/drawing/2014/main" id="{0C6FC1ED-F197-7A9D-CF6F-1331B4B22667}"/>
              </a:ext>
            </a:extLst>
          </p:cNvPr>
          <p:cNvSpPr>
            <a:spLocks noGrp="1"/>
          </p:cNvSpPr>
          <p:nvPr>
            <p:ph type="subTitle" idx="1"/>
          </p:nvPr>
        </p:nvSpPr>
        <p:spPr>
          <a:xfrm>
            <a:off x="221673" y="1976582"/>
            <a:ext cx="11748654" cy="4765963"/>
          </a:xfrm>
          <a:ln w="38100">
            <a:solidFill>
              <a:srgbClr val="00B050"/>
            </a:solidFill>
          </a:ln>
        </p:spPr>
        <p:txBody>
          <a:bodyPr>
            <a:noAutofit/>
          </a:bodyPr>
          <a:lstStyle/>
          <a:p>
            <a:r>
              <a:rPr lang="en-GB" sz="2800" b="1" dirty="0">
                <a:solidFill>
                  <a:srgbClr val="0070C0"/>
                </a:solidFill>
                <a:latin typeface="+mj-lt"/>
              </a:rPr>
              <a:t>This PowerPoint will guide you through a study of the historic maps of Wick, near Pershore in Worcestershire.  It will then show a selection of photographs taken in the early 20</a:t>
            </a:r>
            <a:r>
              <a:rPr lang="en-GB" sz="2800" b="1" baseline="30000" dirty="0">
                <a:solidFill>
                  <a:srgbClr val="0070C0"/>
                </a:solidFill>
                <a:latin typeface="+mj-lt"/>
              </a:rPr>
              <a:t>th</a:t>
            </a:r>
            <a:r>
              <a:rPr lang="en-GB" sz="2800" b="1" dirty="0">
                <a:solidFill>
                  <a:srgbClr val="0070C0"/>
                </a:solidFill>
                <a:latin typeface="+mj-lt"/>
              </a:rPr>
              <a:t> century of the houses and cottages and introduce students to the Census of 1911 and the information it contains. </a:t>
            </a:r>
          </a:p>
          <a:p>
            <a:r>
              <a:rPr lang="en-GB" sz="2800" dirty="0">
                <a:solidFill>
                  <a:srgbClr val="DD7343"/>
                </a:solidFill>
              </a:rPr>
              <a:t>Each slide has information/answers to questions held within the teachers notes.</a:t>
            </a:r>
          </a:p>
          <a:p>
            <a:r>
              <a:rPr lang="en-GB" sz="2800" b="1" dirty="0">
                <a:solidFill>
                  <a:srgbClr val="00B050"/>
                </a:solidFill>
                <a:latin typeface="+mj-lt"/>
              </a:rPr>
              <a:t>The PowerPoint is supported by 20 individual sets of maps within the Education Pack in individual numbered files called House Folders.  Allocate a file to a pair of students. They can then look at the maps and investigate their house or cottage to discover who lived there and what jobs they did during the Edwardian period.</a:t>
            </a:r>
          </a:p>
          <a:p>
            <a:pPr>
              <a:lnSpc>
                <a:spcPct val="100000"/>
              </a:lnSpc>
              <a:spcBef>
                <a:spcPts val="0"/>
              </a:spcBef>
            </a:pPr>
            <a:r>
              <a:rPr lang="en-GB" sz="2800" b="1" dirty="0">
                <a:solidFill>
                  <a:srgbClr val="0070C0"/>
                </a:solidFill>
                <a:latin typeface="+mj-lt"/>
              </a:rPr>
              <a:t>There is also additional supporting information for teachers in a separate </a:t>
            </a:r>
          </a:p>
          <a:p>
            <a:pPr>
              <a:lnSpc>
                <a:spcPct val="100000"/>
              </a:lnSpc>
              <a:spcBef>
                <a:spcPts val="0"/>
              </a:spcBef>
            </a:pPr>
            <a:r>
              <a:rPr lang="en-GB" sz="2800" b="1" dirty="0">
                <a:solidFill>
                  <a:srgbClr val="0070C0"/>
                </a:solidFill>
                <a:latin typeface="+mj-lt"/>
              </a:rPr>
              <a:t>file folder, to choose to use in class or not. </a:t>
            </a:r>
          </a:p>
        </p:txBody>
      </p:sp>
      <p:graphicFrame>
        <p:nvGraphicFramePr>
          <p:cNvPr id="5" name="Object 4">
            <a:extLst>
              <a:ext uri="{FF2B5EF4-FFF2-40B4-BE49-F238E27FC236}">
                <a16:creationId xmlns:a16="http://schemas.microsoft.com/office/drawing/2014/main" id="{1CBD549E-8BCB-F28C-10BE-837642E283AF}"/>
              </a:ext>
            </a:extLst>
          </p:cNvPr>
          <p:cNvGraphicFramePr>
            <a:graphicFrameLocks noChangeAspect="1"/>
          </p:cNvGraphicFramePr>
          <p:nvPr>
            <p:extLst>
              <p:ext uri="{D42A27DB-BD31-4B8C-83A1-F6EECF244321}">
                <p14:modId xmlns:p14="http://schemas.microsoft.com/office/powerpoint/2010/main" val="570663034"/>
              </p:ext>
            </p:extLst>
          </p:nvPr>
        </p:nvGraphicFramePr>
        <p:xfrm>
          <a:off x="10550226" y="434109"/>
          <a:ext cx="1309264" cy="1459346"/>
        </p:xfrm>
        <a:graphic>
          <a:graphicData uri="http://schemas.openxmlformats.org/presentationml/2006/ole">
            <mc:AlternateContent xmlns:mc="http://schemas.openxmlformats.org/markup-compatibility/2006">
              <mc:Choice xmlns:v="urn:schemas-microsoft-com:vml" Requires="v">
                <p:oleObj r:id="rId2" imgW="2105535" imgH="2346465" progId="">
                  <p:embed/>
                </p:oleObj>
              </mc:Choice>
              <mc:Fallback>
                <p:oleObj r:id="rId2" imgW="2105535" imgH="2346465" progId="">
                  <p:embed/>
                  <p:pic>
                    <p:nvPicPr>
                      <p:cNvPr id="0" name=""/>
                      <p:cNvPicPr/>
                      <p:nvPr/>
                    </p:nvPicPr>
                    <p:blipFill>
                      <a:blip r:embed="rId3"/>
                      <a:stretch>
                        <a:fillRect/>
                      </a:stretch>
                    </p:blipFill>
                    <p:spPr>
                      <a:xfrm>
                        <a:off x="10550226" y="434109"/>
                        <a:ext cx="1309264" cy="1459346"/>
                      </a:xfrm>
                      <a:prstGeom prst="rect">
                        <a:avLst/>
                      </a:prstGeom>
                    </p:spPr>
                  </p:pic>
                </p:oleObj>
              </mc:Fallback>
            </mc:AlternateContent>
          </a:graphicData>
        </a:graphic>
      </p:graphicFrame>
    </p:spTree>
    <p:extLst>
      <p:ext uri="{BB962C8B-B14F-4D97-AF65-F5344CB8AC3E}">
        <p14:creationId xmlns:p14="http://schemas.microsoft.com/office/powerpoint/2010/main" val="3856530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CCF741-7413-9A79-563F-FE95113F75BC}"/>
              </a:ext>
            </a:extLst>
          </p:cNvPr>
          <p:cNvSpPr>
            <a:spLocks noGrp="1"/>
          </p:cNvSpPr>
          <p:nvPr>
            <p:ph type="body" idx="1"/>
          </p:nvPr>
        </p:nvSpPr>
        <p:spPr>
          <a:xfrm>
            <a:off x="483156" y="4888995"/>
            <a:ext cx="11738708" cy="1828356"/>
          </a:xfrm>
          <a:ln w="38100">
            <a:solidFill>
              <a:srgbClr val="DD7343"/>
            </a:solidFill>
          </a:ln>
        </p:spPr>
        <p:txBody>
          <a:bodyPr>
            <a:noAutofit/>
          </a:bodyPr>
          <a:lstStyle/>
          <a:p>
            <a:pPr algn="ctr">
              <a:lnSpc>
                <a:spcPct val="100000"/>
              </a:lnSpc>
              <a:spcBef>
                <a:spcPts val="0"/>
              </a:spcBef>
            </a:pPr>
            <a:r>
              <a:rPr lang="en-GB" sz="2800" b="1" dirty="0">
                <a:solidFill>
                  <a:srgbClr val="0070C0"/>
                </a:solidFill>
                <a:latin typeface="+mj-lt"/>
              </a:rPr>
              <a:t>This is a photograph of the village of Wick over 100 years ago.</a:t>
            </a:r>
          </a:p>
          <a:p>
            <a:pPr algn="ctr">
              <a:lnSpc>
                <a:spcPct val="100000"/>
              </a:lnSpc>
              <a:spcBef>
                <a:spcPts val="0"/>
              </a:spcBef>
            </a:pPr>
            <a:r>
              <a:rPr lang="en-GB" sz="2800" b="1" dirty="0">
                <a:solidFill>
                  <a:srgbClr val="00B050"/>
                </a:solidFill>
                <a:latin typeface="+mj-lt"/>
              </a:rPr>
              <a:t>We will begin our investigation by finding out where the village of Wick is </a:t>
            </a:r>
          </a:p>
          <a:p>
            <a:pPr algn="ctr">
              <a:lnSpc>
                <a:spcPct val="100000"/>
              </a:lnSpc>
              <a:spcBef>
                <a:spcPts val="0"/>
              </a:spcBef>
            </a:pPr>
            <a:r>
              <a:rPr lang="en-GB" sz="2800" b="1" dirty="0">
                <a:solidFill>
                  <a:srgbClr val="00B050"/>
                </a:solidFill>
                <a:latin typeface="+mj-lt"/>
              </a:rPr>
              <a:t>on a new map and then look at some very old historic maps.</a:t>
            </a:r>
          </a:p>
          <a:p>
            <a:pPr algn="ctr">
              <a:lnSpc>
                <a:spcPct val="100000"/>
              </a:lnSpc>
              <a:spcBef>
                <a:spcPts val="0"/>
              </a:spcBef>
            </a:pPr>
            <a:r>
              <a:rPr lang="en-GB" sz="2800" b="1" dirty="0">
                <a:solidFill>
                  <a:srgbClr val="DD7343"/>
                </a:solidFill>
                <a:latin typeface="+mj-lt"/>
              </a:rPr>
              <a:t>But first we need to find out what maps are.</a:t>
            </a:r>
          </a:p>
        </p:txBody>
      </p:sp>
      <p:pic>
        <p:nvPicPr>
          <p:cNvPr id="4" name="Picture 3" descr="A drawing of a building&#10;&#10;Description automatically generated">
            <a:extLst>
              <a:ext uri="{FF2B5EF4-FFF2-40B4-BE49-F238E27FC236}">
                <a16:creationId xmlns:a16="http://schemas.microsoft.com/office/drawing/2014/main" id="{273C91A3-EE21-7461-CF3E-4C195EB7CDD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76" b="92447" l="205" r="98976">
                        <a14:foregroundMark x1="11265" y1="32189" x2="307" y2="55533"/>
                        <a14:foregroundMark x1="307" y1="55533" x2="13313" y2="35905"/>
                        <a14:foregroundMark x1="13313" y1="35905" x2="12494" y2="34572"/>
                        <a14:foregroundMark x1="88018" y1="32674" x2="88018" y2="32674"/>
                        <a14:foregroundMark x1="88018" y1="32674" x2="97030" y2="53716"/>
                        <a14:foregroundMark x1="97030" y1="53716" x2="98976" y2="48506"/>
                        <a14:foregroundMark x1="97133" y1="57633" x2="91039" y2="62439"/>
                        <a14:foregroundMark x1="88582" y1="63893" x2="85561" y2="64822"/>
                        <a14:foregroundMark x1="78853" y1="64822" x2="93088" y2="82795"/>
                        <a14:foregroundMark x1="93088" y1="82795" x2="77624" y2="68215"/>
                        <a14:foregroundMark x1="82540" y1="69184" x2="77010" y2="67246"/>
                        <a14:foregroundMark x1="6400" y1="90913" x2="64363" y2="92246"/>
                        <a14:foregroundMark x1="64363" y1="92246" x2="91910" y2="89580"/>
                        <a14:foregroundMark x1="91910" y1="89580" x2="32565" y2="88207"/>
                        <a14:foregroundMark x1="32565" y1="88207" x2="93702" y2="92447"/>
                        <a14:foregroundMark x1="93702" y1="92447" x2="8807" y2="89095"/>
                        <a14:foregroundMark x1="98976" y1="35097" x2="97747" y2="64822"/>
                        <a14:foregroundMark x1="42345" y1="59410" x2="60369" y2="76696"/>
                        <a14:foregroundMark x1="60369" y1="76696" x2="39631" y2="60743"/>
                        <a14:foregroundMark x1="39631" y1="60743" x2="45366" y2="61672"/>
                        <a14:foregroundMark x1="54480" y1="50848" x2="53303" y2="52666"/>
                        <a14:foregroundMark x1="56938" y1="45921" x2="56938" y2="45921"/>
                        <a14:foregroundMark x1="53303" y1="41397" x2="68868" y2="58966"/>
                        <a14:foregroundMark x1="68868" y1="58966" x2="51920" y2="39620"/>
                        <a14:foregroundMark x1="51920" y1="39620" x2="35740" y2="56099"/>
                        <a14:foregroundMark x1="35740" y1="56099" x2="64721" y2="58522"/>
                        <a14:foregroundMark x1="64721" y1="58522" x2="39017" y2="66963"/>
                        <a14:foregroundMark x1="39017" y1="66963" x2="70712" y2="77948"/>
                        <a14:foregroundMark x1="70712" y1="77948" x2="58628" y2="59047"/>
                        <a14:foregroundMark x1="58628" y1="59047" x2="30005" y2="63207"/>
                        <a14:foregroundMark x1="30005" y1="63207" x2="58781" y2="68942"/>
                        <a14:foregroundMark x1="58781" y1="68942" x2="52074" y2="44386"/>
                        <a14:foregroundMark x1="52074" y1="44386" x2="41116" y2="63732"/>
                        <a14:foregroundMark x1="41116" y1="63732" x2="55351" y2="81987"/>
                        <a14:foregroundMark x1="55351" y1="81987" x2="42089" y2="64903"/>
                        <a14:foregroundMark x1="42089" y1="64903" x2="63134" y2="81543"/>
                        <a14:foregroundMark x1="63134" y1="81543" x2="73989" y2="84168"/>
                        <a14:backgroundMark x1="82650" y1="68322" x2="87404" y2="72052"/>
                        <a14:backgroundMark x1="77624" y1="64378" x2="78428" y2="65009"/>
                      </a14:backgroundRemoval>
                    </a14:imgEffect>
                    <a14:imgEffect>
                      <a14:colorTemperature colorTemp="4892"/>
                    </a14:imgEffect>
                    <a14:imgEffect>
                      <a14:saturation sat="128000"/>
                    </a14:imgEffect>
                  </a14:imgLayer>
                </a14:imgProps>
              </a:ext>
              <a:ext uri="{28A0092B-C50C-407E-A947-70E740481C1C}">
                <a14:useLocalDpi xmlns:a14="http://schemas.microsoft.com/office/drawing/2010/main" val="0"/>
              </a:ext>
            </a:extLst>
          </a:blip>
          <a:stretch>
            <a:fillRect/>
          </a:stretch>
        </p:blipFill>
        <p:spPr>
          <a:xfrm>
            <a:off x="399319" y="140651"/>
            <a:ext cx="1351328" cy="1828355"/>
          </a:xfrm>
          <a:prstGeom prst="rect">
            <a:avLst/>
          </a:prstGeom>
          <a:noFill/>
          <a:ln w="28575">
            <a:solidFill>
              <a:schemeClr val="bg1"/>
            </a:solidFill>
          </a:ln>
        </p:spPr>
      </p:pic>
      <p:pic>
        <p:nvPicPr>
          <p:cNvPr id="11" name="Picture 10" descr="A black and white photo of a house&#10;&#10;AI-generated content may be incorrect.">
            <a:extLst>
              <a:ext uri="{FF2B5EF4-FFF2-40B4-BE49-F238E27FC236}">
                <a16:creationId xmlns:a16="http://schemas.microsoft.com/office/drawing/2014/main" id="{8D2A0AFA-184E-0C6D-3FFD-6A68A73D0262}"/>
              </a:ext>
            </a:extLst>
          </p:cNvPr>
          <p:cNvPicPr>
            <a:picLocks noChangeAspect="1"/>
          </p:cNvPicPr>
          <p:nvPr/>
        </p:nvPicPr>
        <p:blipFill>
          <a:blip r:embed="rId5">
            <a:extLst>
              <a:ext uri="{28A0092B-C50C-407E-A947-70E740481C1C}">
                <a14:useLocalDpi xmlns:a14="http://schemas.microsoft.com/office/drawing/2010/main" val="0"/>
              </a:ext>
            </a:extLst>
          </a:blip>
          <a:srcRect l="3793" t="19333" r="3031" b="19778"/>
          <a:stretch/>
        </p:blipFill>
        <p:spPr>
          <a:xfrm>
            <a:off x="2613890" y="1125647"/>
            <a:ext cx="7638835" cy="3619070"/>
          </a:xfrm>
          <a:prstGeom prst="rect">
            <a:avLst/>
          </a:prstGeom>
          <a:ln w="38100">
            <a:solidFill>
              <a:schemeClr val="tx1"/>
            </a:solidFill>
          </a:ln>
        </p:spPr>
      </p:pic>
      <p:sp>
        <p:nvSpPr>
          <p:cNvPr id="7" name="Title 6">
            <a:extLst>
              <a:ext uri="{FF2B5EF4-FFF2-40B4-BE49-F238E27FC236}">
                <a16:creationId xmlns:a16="http://schemas.microsoft.com/office/drawing/2014/main" id="{B9E45712-F40F-1415-F3EC-43B181F04B3B}"/>
              </a:ext>
            </a:extLst>
          </p:cNvPr>
          <p:cNvSpPr>
            <a:spLocks noGrp="1"/>
          </p:cNvSpPr>
          <p:nvPr>
            <p:ph type="title"/>
          </p:nvPr>
        </p:nvSpPr>
        <p:spPr>
          <a:xfrm>
            <a:off x="2336800" y="140649"/>
            <a:ext cx="7795491" cy="953230"/>
          </a:xfrm>
        </p:spPr>
        <p:txBody>
          <a:bodyPr>
            <a:normAutofit fontScale="90000"/>
          </a:bodyPr>
          <a:lstStyle/>
          <a:p>
            <a:pPr algn="ctr"/>
            <a:r>
              <a:rPr lang="en-GB" sz="4800" b="1" dirty="0">
                <a:solidFill>
                  <a:srgbClr val="DD7343"/>
                </a:solidFill>
              </a:rPr>
              <a:t> </a:t>
            </a:r>
            <a:br>
              <a:rPr lang="en-GB" sz="4800" b="1" dirty="0">
                <a:solidFill>
                  <a:srgbClr val="DD7343"/>
                </a:solidFill>
              </a:rPr>
            </a:br>
            <a:br>
              <a:rPr lang="en-GB" sz="4800" b="1" dirty="0">
                <a:solidFill>
                  <a:srgbClr val="DD7343"/>
                </a:solidFill>
              </a:rPr>
            </a:br>
            <a:r>
              <a:rPr lang="en-GB" sz="3600" b="1" dirty="0">
                <a:solidFill>
                  <a:srgbClr val="DD7343"/>
                </a:solidFill>
              </a:rPr>
              <a:t>So let’s get started with our History Study</a:t>
            </a:r>
            <a:br>
              <a:rPr lang="en-GB" sz="3600" b="1" dirty="0">
                <a:solidFill>
                  <a:srgbClr val="DD7343"/>
                </a:solidFill>
              </a:rPr>
            </a:br>
            <a:r>
              <a:rPr lang="en-GB" sz="3600" b="1" dirty="0">
                <a:solidFill>
                  <a:srgbClr val="0070C0"/>
                </a:solidFill>
              </a:rPr>
              <a:t>by becoming Wick History Detectives</a:t>
            </a:r>
          </a:p>
        </p:txBody>
      </p:sp>
    </p:spTree>
    <p:extLst>
      <p:ext uri="{BB962C8B-B14F-4D97-AF65-F5344CB8AC3E}">
        <p14:creationId xmlns:p14="http://schemas.microsoft.com/office/powerpoint/2010/main" val="417790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AEE6F8E-D3AF-6580-27C8-CF7086172DA4}"/>
              </a:ext>
            </a:extLst>
          </p:cNvPr>
          <p:cNvSpPr txBox="1">
            <a:spLocks/>
          </p:cNvSpPr>
          <p:nvPr/>
        </p:nvSpPr>
        <p:spPr>
          <a:xfrm>
            <a:off x="307730" y="1599127"/>
            <a:ext cx="11437817" cy="5061868"/>
          </a:xfrm>
          <a:prstGeom prst="rect">
            <a:avLst/>
          </a:prstGeom>
          <a:ln w="38100">
            <a:solidFill>
              <a:srgbClr val="DD7343"/>
            </a:solidFill>
          </a:ln>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GB" b="1">
                <a:solidFill>
                  <a:schemeClr val="accent5">
                    <a:lumMod val="50000"/>
                  </a:schemeClr>
                </a:solidFill>
              </a:rPr>
            </a:br>
            <a:endParaRPr lang="en-GB" b="1" dirty="0">
              <a:solidFill>
                <a:srgbClr val="68A042"/>
              </a:solidFill>
              <a:latin typeface="+mn-lt"/>
            </a:endParaRPr>
          </a:p>
        </p:txBody>
      </p:sp>
      <p:sp>
        <p:nvSpPr>
          <p:cNvPr id="8" name="TextBox 7">
            <a:extLst>
              <a:ext uri="{FF2B5EF4-FFF2-40B4-BE49-F238E27FC236}">
                <a16:creationId xmlns:a16="http://schemas.microsoft.com/office/drawing/2014/main" id="{83485524-5430-1160-6BF8-8C7D5C48E93E}"/>
              </a:ext>
            </a:extLst>
          </p:cNvPr>
          <p:cNvSpPr txBox="1"/>
          <p:nvPr/>
        </p:nvSpPr>
        <p:spPr>
          <a:xfrm>
            <a:off x="377092" y="1722229"/>
            <a:ext cx="11174046" cy="4893647"/>
          </a:xfrm>
          <a:prstGeom prst="rect">
            <a:avLst/>
          </a:prstGeom>
          <a:noFill/>
        </p:spPr>
        <p:txBody>
          <a:bodyPr wrap="square">
            <a:spAutoFit/>
          </a:bodyPr>
          <a:lstStyle/>
          <a:p>
            <a:r>
              <a:rPr lang="en-GB" sz="3600" b="1" dirty="0">
                <a:solidFill>
                  <a:srgbClr val="DD7343"/>
                </a:solidFill>
                <a:latin typeface="+mj-lt"/>
              </a:rPr>
              <a:t>What are maps?</a:t>
            </a:r>
          </a:p>
          <a:p>
            <a:r>
              <a:rPr lang="en-GB" sz="3200" b="1" dirty="0">
                <a:solidFill>
                  <a:srgbClr val="0070C0"/>
                </a:solidFill>
                <a:latin typeface="+mj-lt"/>
              </a:rPr>
              <a:t>Imagine you are flying over Pershore and along the river, floating across the fields to the village of Wick.  You can see the town, roads, streets, river, the fields and the houses and buildings.</a:t>
            </a:r>
          </a:p>
          <a:p>
            <a:endParaRPr lang="en-GB" sz="3200" b="1" dirty="0">
              <a:solidFill>
                <a:srgbClr val="00B050"/>
              </a:solidFill>
              <a:latin typeface="+mj-lt"/>
            </a:endParaRPr>
          </a:p>
          <a:p>
            <a:r>
              <a:rPr lang="en-GB" sz="3200" b="1" dirty="0">
                <a:solidFill>
                  <a:srgbClr val="00B050"/>
                </a:solidFill>
                <a:latin typeface="+mj-lt"/>
              </a:rPr>
              <a:t>A map is a drawing like a plan of what you can see </a:t>
            </a:r>
          </a:p>
          <a:p>
            <a:r>
              <a:rPr lang="en-GB" sz="3200" b="1" dirty="0">
                <a:solidFill>
                  <a:srgbClr val="00B050"/>
                </a:solidFill>
                <a:latin typeface="+mj-lt"/>
              </a:rPr>
              <a:t>below you. It looks a bit like a cartoon picture. </a:t>
            </a:r>
          </a:p>
          <a:p>
            <a:endParaRPr lang="en-GB" sz="2800" b="1" dirty="0">
              <a:solidFill>
                <a:srgbClr val="0070C0"/>
              </a:solidFill>
              <a:latin typeface="+mj-lt"/>
            </a:endParaRPr>
          </a:p>
          <a:p>
            <a:r>
              <a:rPr lang="en-GB" sz="2800" b="1" dirty="0">
                <a:solidFill>
                  <a:srgbClr val="DD7343"/>
                </a:solidFill>
                <a:latin typeface="+mj-lt"/>
              </a:rPr>
              <a:t>Here is a simple map of Wick.  We will look a bit closer </a:t>
            </a:r>
          </a:p>
          <a:p>
            <a:r>
              <a:rPr lang="en-GB" sz="2800" b="1" dirty="0">
                <a:solidFill>
                  <a:srgbClr val="DD7343"/>
                </a:solidFill>
                <a:latin typeface="+mj-lt"/>
              </a:rPr>
              <a:t>on the next slide.</a:t>
            </a:r>
          </a:p>
        </p:txBody>
      </p:sp>
      <p:sp>
        <p:nvSpPr>
          <p:cNvPr id="17" name="TextBox 16">
            <a:extLst>
              <a:ext uri="{FF2B5EF4-FFF2-40B4-BE49-F238E27FC236}">
                <a16:creationId xmlns:a16="http://schemas.microsoft.com/office/drawing/2014/main" id="{11863C89-FEDC-07AF-82B0-6A3AFDDA1507}"/>
              </a:ext>
            </a:extLst>
          </p:cNvPr>
          <p:cNvSpPr txBox="1"/>
          <p:nvPr/>
        </p:nvSpPr>
        <p:spPr>
          <a:xfrm>
            <a:off x="307730" y="197005"/>
            <a:ext cx="9782060" cy="1261884"/>
          </a:xfrm>
          <a:prstGeom prst="rect">
            <a:avLst/>
          </a:prstGeom>
          <a:noFill/>
          <a:ln w="28575">
            <a:solidFill>
              <a:srgbClr val="68A042"/>
            </a:solidFill>
          </a:ln>
        </p:spPr>
        <p:txBody>
          <a:bodyPr wrap="square" rtlCol="0">
            <a:spAutoFit/>
          </a:bodyPr>
          <a:lstStyle/>
          <a:p>
            <a:pPr algn="ctr"/>
            <a:r>
              <a:rPr lang="en-GB" sz="4000" b="1" dirty="0">
                <a:solidFill>
                  <a:srgbClr val="DD7343"/>
                </a:solidFill>
              </a:rPr>
              <a:t>SESSION ONE</a:t>
            </a:r>
          </a:p>
          <a:p>
            <a:pPr algn="ctr"/>
            <a:r>
              <a:rPr lang="en-GB" sz="3600" dirty="0">
                <a:solidFill>
                  <a:srgbClr val="0070C0"/>
                </a:solidFill>
              </a:rPr>
              <a:t>   MAPS  * THE LAND * THE SCHOOL</a:t>
            </a:r>
          </a:p>
        </p:txBody>
      </p:sp>
      <p:pic>
        <p:nvPicPr>
          <p:cNvPr id="3" name="Picture 2" descr="A map of a town&#10;&#10;AI-generated content may be incorrect.">
            <a:extLst>
              <a:ext uri="{FF2B5EF4-FFF2-40B4-BE49-F238E27FC236}">
                <a16:creationId xmlns:a16="http://schemas.microsoft.com/office/drawing/2014/main" id="{6C1CC924-6726-D6BE-A8FB-6721DD53A5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2502" y="4098288"/>
            <a:ext cx="2915150" cy="2078912"/>
          </a:xfrm>
          <a:prstGeom prst="rect">
            <a:avLst/>
          </a:prstGeom>
        </p:spPr>
      </p:pic>
      <p:graphicFrame>
        <p:nvGraphicFramePr>
          <p:cNvPr id="2" name="Object 1">
            <a:extLst>
              <a:ext uri="{FF2B5EF4-FFF2-40B4-BE49-F238E27FC236}">
                <a16:creationId xmlns:a16="http://schemas.microsoft.com/office/drawing/2014/main" id="{2545CC1B-9FE6-AC91-8531-9181FE0817B0}"/>
              </a:ext>
            </a:extLst>
          </p:cNvPr>
          <p:cNvGraphicFramePr>
            <a:graphicFrameLocks noChangeAspect="1"/>
          </p:cNvGraphicFramePr>
          <p:nvPr>
            <p:extLst>
              <p:ext uri="{D42A27DB-BD31-4B8C-83A1-F6EECF244321}">
                <p14:modId xmlns:p14="http://schemas.microsoft.com/office/powerpoint/2010/main" val="3768333584"/>
              </p:ext>
            </p:extLst>
          </p:nvPr>
        </p:nvGraphicFramePr>
        <p:xfrm>
          <a:off x="10361806" y="47531"/>
          <a:ext cx="1383741" cy="1542360"/>
        </p:xfrm>
        <a:graphic>
          <a:graphicData uri="http://schemas.openxmlformats.org/presentationml/2006/ole">
            <mc:AlternateContent xmlns:mc="http://schemas.openxmlformats.org/markup-compatibility/2006">
              <mc:Choice xmlns:v="urn:schemas-microsoft-com:vml" Requires="v">
                <p:oleObj r:id="rId3" imgW="2105535" imgH="2346465" progId="">
                  <p:embed/>
                </p:oleObj>
              </mc:Choice>
              <mc:Fallback>
                <p:oleObj r:id="rId3" imgW="2105535" imgH="2346465" progId="">
                  <p:embed/>
                  <p:pic>
                    <p:nvPicPr>
                      <p:cNvPr id="0" name=""/>
                      <p:cNvPicPr/>
                      <p:nvPr/>
                    </p:nvPicPr>
                    <p:blipFill>
                      <a:blip r:embed="rId4"/>
                      <a:stretch>
                        <a:fillRect/>
                      </a:stretch>
                    </p:blipFill>
                    <p:spPr>
                      <a:xfrm>
                        <a:off x="10361806" y="47531"/>
                        <a:ext cx="1383741" cy="1542360"/>
                      </a:xfrm>
                      <a:prstGeom prst="rect">
                        <a:avLst/>
                      </a:prstGeom>
                    </p:spPr>
                  </p:pic>
                </p:oleObj>
              </mc:Fallback>
            </mc:AlternateContent>
          </a:graphicData>
        </a:graphic>
      </p:graphicFrame>
    </p:spTree>
    <p:extLst>
      <p:ext uri="{BB962C8B-B14F-4D97-AF65-F5344CB8AC3E}">
        <p14:creationId xmlns:p14="http://schemas.microsoft.com/office/powerpoint/2010/main" val="1680314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9FC89-3FE1-0515-8A75-211A4BE7EC4A}"/>
              </a:ext>
            </a:extLst>
          </p:cNvPr>
          <p:cNvSpPr>
            <a:spLocks noGrp="1"/>
          </p:cNvSpPr>
          <p:nvPr>
            <p:ph type="ctrTitle"/>
          </p:nvPr>
        </p:nvSpPr>
        <p:spPr>
          <a:xfrm>
            <a:off x="361950" y="228666"/>
            <a:ext cx="11644829" cy="1021924"/>
          </a:xfrm>
          <a:ln w="38100">
            <a:solidFill>
              <a:schemeClr val="accent2">
                <a:lumMod val="75000"/>
              </a:schemeClr>
            </a:solidFill>
          </a:ln>
        </p:spPr>
        <p:txBody>
          <a:bodyPr>
            <a:normAutofit fontScale="90000"/>
          </a:bodyPr>
          <a:lstStyle/>
          <a:p>
            <a:r>
              <a:rPr lang="en-GB" sz="4400" b="1" dirty="0">
                <a:solidFill>
                  <a:schemeClr val="accent1">
                    <a:lumMod val="75000"/>
                  </a:schemeClr>
                </a:solidFill>
              </a:rPr>
              <a:t>       A modern map of Wick Village showing the houses.</a:t>
            </a:r>
          </a:p>
        </p:txBody>
      </p:sp>
      <p:sp>
        <p:nvSpPr>
          <p:cNvPr id="4" name="Subtitle 2">
            <a:extLst>
              <a:ext uri="{FF2B5EF4-FFF2-40B4-BE49-F238E27FC236}">
                <a16:creationId xmlns:a16="http://schemas.microsoft.com/office/drawing/2014/main" id="{4517D6CC-6D01-5EFA-8300-C3251BA5128B}"/>
              </a:ext>
            </a:extLst>
          </p:cNvPr>
          <p:cNvSpPr>
            <a:spLocks noGrp="1"/>
          </p:cNvSpPr>
          <p:nvPr>
            <p:ph type="subTitle" idx="1"/>
          </p:nvPr>
        </p:nvSpPr>
        <p:spPr>
          <a:xfrm>
            <a:off x="5079505" y="1501207"/>
            <a:ext cx="6835050" cy="4962675"/>
          </a:xfrm>
          <a:ln w="38100">
            <a:solidFill>
              <a:srgbClr val="C00000"/>
            </a:solidFill>
          </a:ln>
        </p:spPr>
        <p:txBody>
          <a:bodyPr/>
          <a:lstStyle/>
          <a:p>
            <a:endParaRPr lang="en-GB" dirty="0"/>
          </a:p>
        </p:txBody>
      </p:sp>
      <p:pic>
        <p:nvPicPr>
          <p:cNvPr id="7" name="Picture 6" descr="A map of a town&#10;&#10;AI-generated content may be incorrect.">
            <a:extLst>
              <a:ext uri="{FF2B5EF4-FFF2-40B4-BE49-F238E27FC236}">
                <a16:creationId xmlns:a16="http://schemas.microsoft.com/office/drawing/2014/main" id="{AA1F9832-1089-44A5-854E-3E4B1E92F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6269" y="1579371"/>
            <a:ext cx="6640096" cy="4735322"/>
          </a:xfrm>
          <a:prstGeom prst="rect">
            <a:avLst/>
          </a:prstGeom>
        </p:spPr>
      </p:pic>
      <p:sp>
        <p:nvSpPr>
          <p:cNvPr id="6" name="TextBox 5">
            <a:extLst>
              <a:ext uri="{FF2B5EF4-FFF2-40B4-BE49-F238E27FC236}">
                <a16:creationId xmlns:a16="http://schemas.microsoft.com/office/drawing/2014/main" id="{570FE9EE-1C49-E31E-EAD6-A992C626D06B}"/>
              </a:ext>
            </a:extLst>
          </p:cNvPr>
          <p:cNvSpPr txBox="1"/>
          <p:nvPr/>
        </p:nvSpPr>
        <p:spPr>
          <a:xfrm>
            <a:off x="185221" y="1304800"/>
            <a:ext cx="4951047" cy="5324535"/>
          </a:xfrm>
          <a:prstGeom prst="rect">
            <a:avLst/>
          </a:prstGeom>
          <a:noFill/>
        </p:spPr>
        <p:txBody>
          <a:bodyPr wrap="square" rtlCol="0">
            <a:spAutoFit/>
          </a:bodyPr>
          <a:lstStyle/>
          <a:p>
            <a:r>
              <a:rPr lang="en-GB" sz="3600" b="1" dirty="0">
                <a:solidFill>
                  <a:schemeClr val="accent2">
                    <a:lumMod val="75000"/>
                  </a:schemeClr>
                </a:solidFill>
                <a:latin typeface="+mj-lt"/>
              </a:rPr>
              <a:t>Here is a simple modern map showing the village of Wick and all the houses and buildings. </a:t>
            </a:r>
          </a:p>
          <a:p>
            <a:r>
              <a:rPr lang="en-GB" sz="2800" b="1" dirty="0">
                <a:solidFill>
                  <a:srgbClr val="0070C0"/>
                </a:solidFill>
                <a:latin typeface="+mj-lt"/>
              </a:rPr>
              <a:t>Can you see the blue river on the left-hand side of map.  This is the River Avon that flows through Pershore.</a:t>
            </a:r>
          </a:p>
          <a:p>
            <a:r>
              <a:rPr lang="en-GB" sz="2800" b="1" dirty="0">
                <a:solidFill>
                  <a:srgbClr val="00B050"/>
                </a:solidFill>
                <a:latin typeface="+mj-lt"/>
              </a:rPr>
              <a:t>What else can you see?</a:t>
            </a:r>
          </a:p>
          <a:p>
            <a:r>
              <a:rPr lang="en-GB" sz="2800" b="1" dirty="0">
                <a:solidFill>
                  <a:srgbClr val="DD7343"/>
                </a:solidFill>
                <a:latin typeface="+mj-lt"/>
              </a:rPr>
              <a:t>We will now look at some much older maps. Starting with </a:t>
            </a:r>
            <a:r>
              <a:rPr lang="en-GB" sz="2800" b="1" dirty="0">
                <a:solidFill>
                  <a:srgbClr val="0070C0"/>
                </a:solidFill>
                <a:latin typeface="+mj-lt"/>
              </a:rPr>
              <a:t>Map 1.</a:t>
            </a:r>
          </a:p>
        </p:txBody>
      </p:sp>
      <p:sp>
        <p:nvSpPr>
          <p:cNvPr id="10" name="TextBox 9">
            <a:extLst>
              <a:ext uri="{FF2B5EF4-FFF2-40B4-BE49-F238E27FC236}">
                <a16:creationId xmlns:a16="http://schemas.microsoft.com/office/drawing/2014/main" id="{7CE9F6F5-3863-AF9D-CDF4-B4795D39E5CB}"/>
              </a:ext>
            </a:extLst>
          </p:cNvPr>
          <p:cNvSpPr txBox="1"/>
          <p:nvPr/>
        </p:nvSpPr>
        <p:spPr>
          <a:xfrm>
            <a:off x="7839402" y="1618986"/>
            <a:ext cx="1250462" cy="646331"/>
          </a:xfrm>
          <a:prstGeom prst="rect">
            <a:avLst/>
          </a:prstGeom>
          <a:solidFill>
            <a:schemeClr val="bg1"/>
          </a:solidFill>
        </p:spPr>
        <p:txBody>
          <a:bodyPr wrap="square" rtlCol="0">
            <a:spAutoFit/>
          </a:bodyPr>
          <a:lstStyle/>
          <a:p>
            <a:r>
              <a:rPr lang="en-GB" sz="3600" dirty="0">
                <a:solidFill>
                  <a:schemeClr val="accent2">
                    <a:lumMod val="75000"/>
                  </a:schemeClr>
                </a:solidFill>
              </a:rPr>
              <a:t>Wick</a:t>
            </a:r>
          </a:p>
        </p:txBody>
      </p:sp>
      <p:graphicFrame>
        <p:nvGraphicFramePr>
          <p:cNvPr id="5" name="Object 4">
            <a:extLst>
              <a:ext uri="{FF2B5EF4-FFF2-40B4-BE49-F238E27FC236}">
                <a16:creationId xmlns:a16="http://schemas.microsoft.com/office/drawing/2014/main" id="{564FBC30-AC86-C829-EF27-2EA819276F26}"/>
              </a:ext>
            </a:extLst>
          </p:cNvPr>
          <p:cNvGraphicFramePr>
            <a:graphicFrameLocks noChangeAspect="1"/>
          </p:cNvGraphicFramePr>
          <p:nvPr>
            <p:extLst>
              <p:ext uri="{D42A27DB-BD31-4B8C-83A1-F6EECF244321}">
                <p14:modId xmlns:p14="http://schemas.microsoft.com/office/powerpoint/2010/main" val="2061842381"/>
              </p:ext>
            </p:extLst>
          </p:nvPr>
        </p:nvGraphicFramePr>
        <p:xfrm>
          <a:off x="443345" y="258818"/>
          <a:ext cx="877455" cy="978039"/>
        </p:xfrm>
        <a:graphic>
          <a:graphicData uri="http://schemas.openxmlformats.org/presentationml/2006/ole">
            <mc:AlternateContent xmlns:mc="http://schemas.openxmlformats.org/markup-compatibility/2006">
              <mc:Choice xmlns:v="urn:schemas-microsoft-com:vml" Requires="v">
                <p:oleObj r:id="rId4" imgW="2105535" imgH="2346465" progId="">
                  <p:embed/>
                </p:oleObj>
              </mc:Choice>
              <mc:Fallback>
                <p:oleObj r:id="rId4" imgW="2105535" imgH="2346465" progId="">
                  <p:embed/>
                  <p:pic>
                    <p:nvPicPr>
                      <p:cNvPr id="0" name=""/>
                      <p:cNvPicPr/>
                      <p:nvPr/>
                    </p:nvPicPr>
                    <p:blipFill>
                      <a:blip r:embed="rId5"/>
                      <a:stretch>
                        <a:fillRect/>
                      </a:stretch>
                    </p:blipFill>
                    <p:spPr>
                      <a:xfrm>
                        <a:off x="443345" y="258818"/>
                        <a:ext cx="877455" cy="978039"/>
                      </a:xfrm>
                      <a:prstGeom prst="rect">
                        <a:avLst/>
                      </a:prstGeom>
                    </p:spPr>
                  </p:pic>
                </p:oleObj>
              </mc:Fallback>
            </mc:AlternateContent>
          </a:graphicData>
        </a:graphic>
      </p:graphicFrame>
    </p:spTree>
    <p:extLst>
      <p:ext uri="{BB962C8B-B14F-4D97-AF65-F5344CB8AC3E}">
        <p14:creationId xmlns:p14="http://schemas.microsoft.com/office/powerpoint/2010/main" val="867942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95442-A574-95E9-8074-8863FFE38E5B}"/>
              </a:ext>
            </a:extLst>
          </p:cNvPr>
          <p:cNvSpPr>
            <a:spLocks noGrp="1"/>
          </p:cNvSpPr>
          <p:nvPr>
            <p:ph type="title"/>
          </p:nvPr>
        </p:nvSpPr>
        <p:spPr>
          <a:xfrm>
            <a:off x="304814" y="214900"/>
            <a:ext cx="10386646" cy="820616"/>
          </a:xfrm>
          <a:noFill/>
          <a:ln w="28575">
            <a:solidFill>
              <a:srgbClr val="0070C0"/>
            </a:solidFill>
          </a:ln>
        </p:spPr>
        <p:txBody>
          <a:bodyPr>
            <a:normAutofit/>
          </a:bodyPr>
          <a:lstStyle/>
          <a:p>
            <a:r>
              <a:rPr lang="en-GB" b="1" dirty="0">
                <a:solidFill>
                  <a:srgbClr val="DD7343"/>
                </a:solidFill>
              </a:rPr>
              <a:t>Map No: 1 - </a:t>
            </a:r>
            <a:r>
              <a:rPr lang="en-GB" dirty="0">
                <a:solidFill>
                  <a:srgbClr val="00B050"/>
                </a:solidFill>
              </a:rPr>
              <a:t>River and Roads – OS map 1905</a:t>
            </a:r>
          </a:p>
        </p:txBody>
      </p:sp>
      <p:pic>
        <p:nvPicPr>
          <p:cNvPr id="8" name="Picture 7" descr="A map of a city&#10;&#10;AI-generated content may be incorrect.">
            <a:extLst>
              <a:ext uri="{FF2B5EF4-FFF2-40B4-BE49-F238E27FC236}">
                <a16:creationId xmlns:a16="http://schemas.microsoft.com/office/drawing/2014/main" id="{41FF7772-C2C4-ACD6-CF6A-668E7CFC54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5348" y="1441938"/>
            <a:ext cx="7497226" cy="5142524"/>
          </a:xfrm>
          <a:prstGeom prst="rect">
            <a:avLst/>
          </a:prstGeom>
          <a:ln w="28575">
            <a:solidFill>
              <a:srgbClr val="DD7343"/>
            </a:solidFill>
          </a:ln>
        </p:spPr>
      </p:pic>
      <p:sp>
        <p:nvSpPr>
          <p:cNvPr id="9" name="TextBox 8">
            <a:extLst>
              <a:ext uri="{FF2B5EF4-FFF2-40B4-BE49-F238E27FC236}">
                <a16:creationId xmlns:a16="http://schemas.microsoft.com/office/drawing/2014/main" id="{5EB24783-2206-7F90-DB4B-455D6B37DEEF}"/>
              </a:ext>
            </a:extLst>
          </p:cNvPr>
          <p:cNvSpPr txBox="1"/>
          <p:nvPr/>
        </p:nvSpPr>
        <p:spPr>
          <a:xfrm>
            <a:off x="179426" y="1523877"/>
            <a:ext cx="4134666" cy="4708981"/>
          </a:xfrm>
          <a:prstGeom prst="rect">
            <a:avLst/>
          </a:prstGeom>
          <a:noFill/>
        </p:spPr>
        <p:txBody>
          <a:bodyPr wrap="square" rtlCol="0">
            <a:spAutoFit/>
          </a:bodyPr>
          <a:lstStyle/>
          <a:p>
            <a:pPr marL="457200" indent="-457200">
              <a:buFont typeface="Arial" panose="020B0604020202020204" pitchFamily="34" charset="0"/>
              <a:buChar char="•"/>
            </a:pPr>
            <a:r>
              <a:rPr lang="en-GB" sz="2000" dirty="0">
                <a:solidFill>
                  <a:srgbClr val="00B050"/>
                </a:solidFill>
              </a:rPr>
              <a:t>The town of Pershore.</a:t>
            </a:r>
          </a:p>
          <a:p>
            <a:pPr marL="457200" indent="-457200">
              <a:buFont typeface="Arial" panose="020B0604020202020204" pitchFamily="34" charset="0"/>
              <a:buChar char="•"/>
            </a:pPr>
            <a:r>
              <a:rPr lang="en-GB" sz="2000" dirty="0">
                <a:solidFill>
                  <a:srgbClr val="0070C0"/>
                </a:solidFill>
              </a:rPr>
              <a:t>The River Avon in blue.</a:t>
            </a:r>
          </a:p>
          <a:p>
            <a:pPr marL="457200" indent="-457200">
              <a:buFont typeface="Arial" panose="020B0604020202020204" pitchFamily="34" charset="0"/>
              <a:buChar char="•"/>
            </a:pPr>
            <a:r>
              <a:rPr lang="en-GB" sz="2000" dirty="0">
                <a:solidFill>
                  <a:srgbClr val="DD7343"/>
                </a:solidFill>
              </a:rPr>
              <a:t>The big red road to Evesham.</a:t>
            </a:r>
          </a:p>
          <a:p>
            <a:pPr marL="457200" indent="-457200">
              <a:buFont typeface="Arial" panose="020B0604020202020204" pitchFamily="34" charset="0"/>
              <a:buChar char="•"/>
            </a:pPr>
            <a:r>
              <a:rPr lang="en-GB" sz="2000" dirty="0">
                <a:solidFill>
                  <a:srgbClr val="00B050"/>
                </a:solidFill>
              </a:rPr>
              <a:t>Pershore Bridge.</a:t>
            </a:r>
          </a:p>
          <a:p>
            <a:pPr marL="457200" indent="-457200">
              <a:buFont typeface="Arial" panose="020B0604020202020204" pitchFamily="34" charset="0"/>
              <a:buChar char="•"/>
            </a:pPr>
            <a:r>
              <a:rPr lang="en-GB" sz="2000" dirty="0">
                <a:solidFill>
                  <a:srgbClr val="0070C0"/>
                </a:solidFill>
              </a:rPr>
              <a:t>A dotted line from Pershore bridge along footpath to yellow road – marked </a:t>
            </a:r>
            <a:r>
              <a:rPr lang="en-GB" sz="2000" b="1" dirty="0">
                <a:solidFill>
                  <a:srgbClr val="0070C0"/>
                </a:solidFill>
              </a:rPr>
              <a:t>FP</a:t>
            </a:r>
            <a:r>
              <a:rPr lang="en-GB" sz="2000" dirty="0">
                <a:solidFill>
                  <a:srgbClr val="0070C0"/>
                </a:solidFill>
              </a:rPr>
              <a:t>.</a:t>
            </a:r>
          </a:p>
          <a:p>
            <a:pPr marL="457200" indent="-457200">
              <a:buFont typeface="Arial" panose="020B0604020202020204" pitchFamily="34" charset="0"/>
              <a:buChar char="•"/>
            </a:pPr>
            <a:r>
              <a:rPr lang="en-GB" sz="2000" dirty="0">
                <a:solidFill>
                  <a:srgbClr val="DD7343"/>
                </a:solidFill>
              </a:rPr>
              <a:t>Wick House and two lakes.</a:t>
            </a:r>
          </a:p>
          <a:p>
            <a:pPr marL="457200" indent="-457200">
              <a:buFont typeface="Arial" panose="020B0604020202020204" pitchFamily="34" charset="0"/>
              <a:buChar char="•"/>
            </a:pPr>
            <a:r>
              <a:rPr lang="en-GB" sz="2000" dirty="0">
                <a:solidFill>
                  <a:srgbClr val="00B050"/>
                </a:solidFill>
              </a:rPr>
              <a:t>Vandyke Court.</a:t>
            </a:r>
          </a:p>
          <a:p>
            <a:pPr marL="457200" indent="-457200">
              <a:buFont typeface="Arial" panose="020B0604020202020204" pitchFamily="34" charset="0"/>
              <a:buChar char="•"/>
            </a:pPr>
            <a:r>
              <a:rPr lang="en-GB" sz="2000" dirty="0">
                <a:solidFill>
                  <a:srgbClr val="0070C0"/>
                </a:solidFill>
              </a:rPr>
              <a:t>Upper Wick House.</a:t>
            </a:r>
          </a:p>
          <a:p>
            <a:pPr marL="457200" indent="-457200">
              <a:buFont typeface="Arial" panose="020B0604020202020204" pitchFamily="34" charset="0"/>
              <a:buChar char="•"/>
            </a:pPr>
            <a:r>
              <a:rPr lang="en-GB" sz="2000" dirty="0">
                <a:solidFill>
                  <a:srgbClr val="DD7343"/>
                </a:solidFill>
              </a:rPr>
              <a:t>The Church.</a:t>
            </a:r>
          </a:p>
          <a:p>
            <a:pPr marL="457200" indent="-457200">
              <a:buFont typeface="Arial" panose="020B0604020202020204" pitchFamily="34" charset="0"/>
              <a:buChar char="•"/>
            </a:pPr>
            <a:r>
              <a:rPr lang="en-GB" sz="2000" dirty="0">
                <a:solidFill>
                  <a:srgbClr val="00B050"/>
                </a:solidFill>
              </a:rPr>
              <a:t>The Vicarage.</a:t>
            </a:r>
          </a:p>
          <a:p>
            <a:pPr marL="457200" indent="-457200">
              <a:buFont typeface="Arial" panose="020B0604020202020204" pitchFamily="34" charset="0"/>
              <a:buChar char="•"/>
            </a:pPr>
            <a:r>
              <a:rPr lang="en-GB" sz="2000" dirty="0">
                <a:solidFill>
                  <a:srgbClr val="0070C0"/>
                </a:solidFill>
              </a:rPr>
              <a:t>Glenmore Farm.</a:t>
            </a:r>
          </a:p>
          <a:p>
            <a:pPr marL="457200" indent="-457200">
              <a:buFont typeface="Arial" panose="020B0604020202020204" pitchFamily="34" charset="0"/>
              <a:buChar char="•"/>
            </a:pPr>
            <a:r>
              <a:rPr lang="en-GB" sz="2000" dirty="0">
                <a:solidFill>
                  <a:srgbClr val="DD7343"/>
                </a:solidFill>
              </a:rPr>
              <a:t>Endon Farm.</a:t>
            </a:r>
          </a:p>
          <a:p>
            <a:pPr marL="457200" indent="-457200">
              <a:buFont typeface="Arial" panose="020B0604020202020204" pitchFamily="34" charset="0"/>
              <a:buChar char="•"/>
            </a:pPr>
            <a:r>
              <a:rPr lang="en-GB" sz="2000" dirty="0">
                <a:solidFill>
                  <a:srgbClr val="00B050"/>
                </a:solidFill>
              </a:rPr>
              <a:t>The Grange.</a:t>
            </a:r>
            <a:endParaRPr lang="en-GB" sz="2800" dirty="0">
              <a:solidFill>
                <a:srgbClr val="00B050"/>
              </a:solidFill>
            </a:endParaRPr>
          </a:p>
        </p:txBody>
      </p:sp>
      <p:sp>
        <p:nvSpPr>
          <p:cNvPr id="3" name="TextBox 2">
            <a:extLst>
              <a:ext uri="{FF2B5EF4-FFF2-40B4-BE49-F238E27FC236}">
                <a16:creationId xmlns:a16="http://schemas.microsoft.com/office/drawing/2014/main" id="{09C3741F-DF81-A25F-E8C6-CB466423AFFF}"/>
              </a:ext>
            </a:extLst>
          </p:cNvPr>
          <p:cNvSpPr txBox="1"/>
          <p:nvPr/>
        </p:nvSpPr>
        <p:spPr>
          <a:xfrm>
            <a:off x="304814" y="1154545"/>
            <a:ext cx="3500568" cy="369332"/>
          </a:xfrm>
          <a:prstGeom prst="rect">
            <a:avLst/>
          </a:prstGeom>
          <a:noFill/>
        </p:spPr>
        <p:txBody>
          <a:bodyPr wrap="square" rtlCol="0">
            <a:spAutoFit/>
          </a:bodyPr>
          <a:lstStyle/>
          <a:p>
            <a:r>
              <a:rPr lang="en-GB" b="1" dirty="0">
                <a:solidFill>
                  <a:srgbClr val="0070C0"/>
                </a:solidFill>
              </a:rPr>
              <a:t>SEE IF YOU CAN FIND:</a:t>
            </a:r>
          </a:p>
        </p:txBody>
      </p:sp>
      <p:graphicFrame>
        <p:nvGraphicFramePr>
          <p:cNvPr id="4" name="Object 3">
            <a:extLst>
              <a:ext uri="{FF2B5EF4-FFF2-40B4-BE49-F238E27FC236}">
                <a16:creationId xmlns:a16="http://schemas.microsoft.com/office/drawing/2014/main" id="{811EDCBA-36C6-85CF-9EAD-1E25F9A5BDF5}"/>
              </a:ext>
            </a:extLst>
          </p:cNvPr>
          <p:cNvGraphicFramePr>
            <a:graphicFrameLocks noChangeAspect="1"/>
          </p:cNvGraphicFramePr>
          <p:nvPr>
            <p:extLst>
              <p:ext uri="{D42A27DB-BD31-4B8C-83A1-F6EECF244321}">
                <p14:modId xmlns:p14="http://schemas.microsoft.com/office/powerpoint/2010/main" val="2462408169"/>
              </p:ext>
            </p:extLst>
          </p:nvPr>
        </p:nvGraphicFramePr>
        <p:xfrm>
          <a:off x="10784569" y="0"/>
          <a:ext cx="1246477" cy="1389361"/>
        </p:xfrm>
        <a:graphic>
          <a:graphicData uri="http://schemas.openxmlformats.org/presentationml/2006/ole">
            <mc:AlternateContent xmlns:mc="http://schemas.openxmlformats.org/markup-compatibility/2006">
              <mc:Choice xmlns:v="urn:schemas-microsoft-com:vml" Requires="v">
                <p:oleObj r:id="rId3" imgW="2105535" imgH="2346465" progId="">
                  <p:embed/>
                </p:oleObj>
              </mc:Choice>
              <mc:Fallback>
                <p:oleObj r:id="rId3" imgW="2105535" imgH="2346465" progId="">
                  <p:embed/>
                  <p:pic>
                    <p:nvPicPr>
                      <p:cNvPr id="0" name=""/>
                      <p:cNvPicPr/>
                      <p:nvPr/>
                    </p:nvPicPr>
                    <p:blipFill>
                      <a:blip r:embed="rId4"/>
                      <a:stretch>
                        <a:fillRect/>
                      </a:stretch>
                    </p:blipFill>
                    <p:spPr>
                      <a:xfrm>
                        <a:off x="10784569" y="0"/>
                        <a:ext cx="1246477" cy="1389361"/>
                      </a:xfrm>
                      <a:prstGeom prst="rect">
                        <a:avLst/>
                      </a:prstGeom>
                    </p:spPr>
                  </p:pic>
                </p:oleObj>
              </mc:Fallback>
            </mc:AlternateContent>
          </a:graphicData>
        </a:graphic>
      </p:graphicFrame>
    </p:spTree>
    <p:extLst>
      <p:ext uri="{BB962C8B-B14F-4D97-AF65-F5344CB8AC3E}">
        <p14:creationId xmlns:p14="http://schemas.microsoft.com/office/powerpoint/2010/main" val="864579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68D26-F537-F27C-3E47-97264EA646A8}"/>
              </a:ext>
            </a:extLst>
          </p:cNvPr>
          <p:cNvSpPr>
            <a:spLocks noGrp="1"/>
          </p:cNvSpPr>
          <p:nvPr>
            <p:ph type="title"/>
          </p:nvPr>
        </p:nvSpPr>
        <p:spPr>
          <a:xfrm>
            <a:off x="1858622" y="450350"/>
            <a:ext cx="10065749" cy="975030"/>
          </a:xfrm>
          <a:ln w="38100">
            <a:solidFill>
              <a:schemeClr val="accent6"/>
            </a:solidFill>
          </a:ln>
        </p:spPr>
        <p:txBody>
          <a:bodyPr>
            <a:normAutofit/>
          </a:bodyPr>
          <a:lstStyle/>
          <a:p>
            <a:r>
              <a:rPr lang="en-GB" b="1" dirty="0">
                <a:solidFill>
                  <a:srgbClr val="DD7343"/>
                </a:solidFill>
              </a:rPr>
              <a:t> </a:t>
            </a:r>
            <a:r>
              <a:rPr lang="en-GB" sz="4400" b="1" dirty="0">
                <a:solidFill>
                  <a:srgbClr val="DD7343"/>
                </a:solidFill>
              </a:rPr>
              <a:t>Map No: 2</a:t>
            </a:r>
            <a:r>
              <a:rPr lang="en-GB" sz="4400" b="1" dirty="0">
                <a:solidFill>
                  <a:srgbClr val="0070C0"/>
                </a:solidFill>
              </a:rPr>
              <a:t> </a:t>
            </a:r>
            <a:r>
              <a:rPr lang="en-GB" sz="4400" dirty="0">
                <a:solidFill>
                  <a:srgbClr val="0070C0"/>
                </a:solidFill>
              </a:rPr>
              <a:t>- Wick Land Tax Survey of 1910</a:t>
            </a:r>
          </a:p>
        </p:txBody>
      </p:sp>
      <p:sp>
        <p:nvSpPr>
          <p:cNvPr id="3" name="Text Placeholder 2">
            <a:extLst>
              <a:ext uri="{FF2B5EF4-FFF2-40B4-BE49-F238E27FC236}">
                <a16:creationId xmlns:a16="http://schemas.microsoft.com/office/drawing/2014/main" id="{EB4340F4-47FC-F771-5D87-2CF187605C2C}"/>
              </a:ext>
            </a:extLst>
          </p:cNvPr>
          <p:cNvSpPr>
            <a:spLocks noGrp="1"/>
          </p:cNvSpPr>
          <p:nvPr>
            <p:ph type="body" idx="1"/>
          </p:nvPr>
        </p:nvSpPr>
        <p:spPr>
          <a:xfrm>
            <a:off x="5522785" y="1637970"/>
            <a:ext cx="6340561" cy="4450746"/>
          </a:xfrm>
          <a:ln w="38100">
            <a:solidFill>
              <a:srgbClr val="DD7343"/>
            </a:solidFill>
          </a:ln>
        </p:spPr>
        <p:txBody>
          <a:bodyPr/>
          <a:lstStyle/>
          <a:p>
            <a:endParaRPr lang="en-GB" dirty="0"/>
          </a:p>
        </p:txBody>
      </p:sp>
      <p:pic>
        <p:nvPicPr>
          <p:cNvPr id="4" name="Picture 3" descr="A map of land with different colored lines&#10;&#10;AI-generated content may be incorrect.">
            <a:extLst>
              <a:ext uri="{FF2B5EF4-FFF2-40B4-BE49-F238E27FC236}">
                <a16:creationId xmlns:a16="http://schemas.microsoft.com/office/drawing/2014/main" id="{8B23AD45-8D77-524B-B9B0-C958FBC62694}"/>
              </a:ext>
            </a:extLst>
          </p:cNvPr>
          <p:cNvPicPr>
            <a:picLocks noChangeAspect="1"/>
          </p:cNvPicPr>
          <p:nvPr/>
        </p:nvPicPr>
        <p:blipFill>
          <a:blip r:embed="rId2">
            <a:extLst>
              <a:ext uri="{28A0092B-C50C-407E-A947-70E740481C1C}">
                <a14:useLocalDpi xmlns:a14="http://schemas.microsoft.com/office/drawing/2010/main" val="0"/>
              </a:ext>
            </a:extLst>
          </a:blip>
          <a:srcRect l="16774" t="14166" r="1959" b="5948"/>
          <a:stretch/>
        </p:blipFill>
        <p:spPr>
          <a:xfrm>
            <a:off x="5580437" y="1681804"/>
            <a:ext cx="6199553" cy="4406912"/>
          </a:xfrm>
          <a:prstGeom prst="rect">
            <a:avLst/>
          </a:prstGeom>
        </p:spPr>
      </p:pic>
      <p:pic>
        <p:nvPicPr>
          <p:cNvPr id="5" name="Picture 4" descr="A drawing of a building&#10;&#10;Description automatically generated">
            <a:extLst>
              <a:ext uri="{FF2B5EF4-FFF2-40B4-BE49-F238E27FC236}">
                <a16:creationId xmlns:a16="http://schemas.microsoft.com/office/drawing/2014/main" id="{42A7B76A-BC5C-E4A5-81CF-F79B2606D7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76" b="92447" l="205" r="98976">
                        <a14:foregroundMark x1="11265" y1="32189" x2="307" y2="55533"/>
                        <a14:foregroundMark x1="307" y1="55533" x2="13313" y2="35905"/>
                        <a14:foregroundMark x1="13313" y1="35905" x2="12494" y2="34572"/>
                        <a14:foregroundMark x1="88018" y1="32674" x2="88018" y2="32674"/>
                        <a14:foregroundMark x1="88018" y1="32674" x2="97030" y2="53716"/>
                        <a14:foregroundMark x1="97030" y1="53716" x2="98976" y2="48506"/>
                        <a14:foregroundMark x1="97133" y1="57633" x2="91039" y2="62439"/>
                        <a14:foregroundMark x1="88582" y1="63893" x2="85561" y2="64822"/>
                        <a14:foregroundMark x1="78853" y1="64822" x2="93088" y2="82795"/>
                        <a14:foregroundMark x1="93088" y1="82795" x2="77624" y2="68215"/>
                        <a14:foregroundMark x1="82540" y1="69184" x2="77010" y2="67246"/>
                        <a14:foregroundMark x1="6400" y1="90913" x2="64363" y2="92246"/>
                        <a14:foregroundMark x1="64363" y1="92246" x2="91910" y2="89580"/>
                        <a14:foregroundMark x1="91910" y1="89580" x2="32565" y2="88207"/>
                        <a14:foregroundMark x1="32565" y1="88207" x2="93702" y2="92447"/>
                        <a14:foregroundMark x1="93702" y1="92447" x2="8807" y2="89095"/>
                        <a14:foregroundMark x1="98976" y1="35097" x2="97747" y2="64822"/>
                        <a14:foregroundMark x1="42345" y1="59410" x2="60369" y2="76696"/>
                        <a14:foregroundMark x1="60369" y1="76696" x2="39631" y2="60743"/>
                        <a14:foregroundMark x1="39631" y1="60743" x2="45366" y2="61672"/>
                        <a14:foregroundMark x1="54480" y1="50848" x2="53303" y2="52666"/>
                        <a14:foregroundMark x1="56938" y1="45921" x2="56938" y2="45921"/>
                        <a14:foregroundMark x1="53303" y1="41397" x2="68868" y2="58966"/>
                        <a14:foregroundMark x1="68868" y1="58966" x2="51920" y2="39620"/>
                        <a14:foregroundMark x1="51920" y1="39620" x2="35740" y2="56099"/>
                        <a14:foregroundMark x1="35740" y1="56099" x2="64721" y2="58522"/>
                        <a14:foregroundMark x1="64721" y1="58522" x2="39017" y2="66963"/>
                        <a14:foregroundMark x1="39017" y1="66963" x2="70712" y2="77948"/>
                        <a14:foregroundMark x1="70712" y1="77948" x2="58628" y2="59047"/>
                        <a14:foregroundMark x1="58628" y1="59047" x2="30005" y2="63207"/>
                        <a14:foregroundMark x1="30005" y1="63207" x2="58781" y2="68942"/>
                        <a14:foregroundMark x1="58781" y1="68942" x2="52074" y2="44386"/>
                        <a14:foregroundMark x1="52074" y1="44386" x2="41116" y2="63732"/>
                        <a14:foregroundMark x1="41116" y1="63732" x2="55351" y2="81987"/>
                        <a14:foregroundMark x1="55351" y1="81987" x2="42089" y2="64903"/>
                        <a14:foregroundMark x1="42089" y1="64903" x2="63134" y2="81543"/>
                        <a14:foregroundMark x1="63134" y1="81543" x2="73989" y2="84168"/>
                        <a14:backgroundMark x1="82650" y1="68322" x2="87404" y2="72052"/>
                        <a14:backgroundMark x1="77624" y1="64378" x2="78428" y2="65009"/>
                      </a14:backgroundRemoval>
                    </a14:imgEffect>
                    <a14:imgEffect>
                      <a14:colorTemperature colorTemp="4892"/>
                    </a14:imgEffect>
                    <a14:imgEffect>
                      <a14:saturation sat="128000"/>
                    </a14:imgEffect>
                  </a14:imgLayer>
                </a14:imgProps>
              </a:ext>
              <a:ext uri="{28A0092B-C50C-407E-A947-70E740481C1C}">
                <a14:useLocalDpi xmlns:a14="http://schemas.microsoft.com/office/drawing/2010/main" val="0"/>
              </a:ext>
            </a:extLst>
          </a:blip>
          <a:stretch>
            <a:fillRect/>
          </a:stretch>
        </p:blipFill>
        <p:spPr>
          <a:xfrm>
            <a:off x="267628" y="94413"/>
            <a:ext cx="1140834" cy="1543556"/>
          </a:xfrm>
          <a:prstGeom prst="rect">
            <a:avLst/>
          </a:prstGeom>
          <a:noFill/>
          <a:ln w="28575">
            <a:solidFill>
              <a:schemeClr val="bg1"/>
            </a:solidFill>
          </a:ln>
        </p:spPr>
      </p:pic>
      <p:sp>
        <p:nvSpPr>
          <p:cNvPr id="7" name="TextBox 6">
            <a:extLst>
              <a:ext uri="{FF2B5EF4-FFF2-40B4-BE49-F238E27FC236}">
                <a16:creationId xmlns:a16="http://schemas.microsoft.com/office/drawing/2014/main" id="{FA4227EA-F784-66DA-0CFE-577961DE8490}"/>
              </a:ext>
            </a:extLst>
          </p:cNvPr>
          <p:cNvSpPr txBox="1"/>
          <p:nvPr/>
        </p:nvSpPr>
        <p:spPr>
          <a:xfrm>
            <a:off x="182880" y="1637969"/>
            <a:ext cx="5207361" cy="4832092"/>
          </a:xfrm>
          <a:prstGeom prst="rect">
            <a:avLst/>
          </a:prstGeom>
          <a:noFill/>
          <a:ln w="38100">
            <a:solidFill>
              <a:srgbClr val="DD7343"/>
            </a:solidFill>
          </a:ln>
        </p:spPr>
        <p:txBody>
          <a:bodyPr wrap="square" rtlCol="0">
            <a:spAutoFit/>
          </a:bodyPr>
          <a:lstStyle/>
          <a:p>
            <a:r>
              <a:rPr lang="en-GB" sz="2800" b="1" dirty="0">
                <a:solidFill>
                  <a:srgbClr val="DD7343"/>
                </a:solidFill>
                <a:latin typeface="+mj-lt"/>
              </a:rPr>
              <a:t>Map 2 was created by surveyors who worked for the government.  They needed to find out who owned which piece of land, so they could charge them the right amount of tax money.</a:t>
            </a:r>
          </a:p>
          <a:p>
            <a:r>
              <a:rPr lang="en-GB" sz="2800" b="1" dirty="0">
                <a:solidFill>
                  <a:srgbClr val="00B050"/>
                </a:solidFill>
                <a:latin typeface="+mj-lt"/>
              </a:rPr>
              <a:t>Notice the different coloured outlines around the fields and the numbers for each parcel of land. </a:t>
            </a:r>
            <a:r>
              <a:rPr lang="en-GB" sz="2800" b="1" dirty="0">
                <a:solidFill>
                  <a:srgbClr val="0070C0"/>
                </a:solidFill>
                <a:latin typeface="+mj-lt"/>
              </a:rPr>
              <a:t>Each colour represents a different landowner.</a:t>
            </a:r>
          </a:p>
        </p:txBody>
      </p:sp>
      <p:pic>
        <p:nvPicPr>
          <p:cNvPr id="8" name="Graphic 7" descr="Coins outline">
            <a:extLst>
              <a:ext uri="{FF2B5EF4-FFF2-40B4-BE49-F238E27FC236}">
                <a16:creationId xmlns:a16="http://schemas.microsoft.com/office/drawing/2014/main" id="{813E6A30-9D22-FB33-4BE0-D22987F2F3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80393" y="3429000"/>
            <a:ext cx="1209848" cy="1209848"/>
          </a:xfrm>
          <a:prstGeom prst="rect">
            <a:avLst/>
          </a:prstGeom>
        </p:spPr>
      </p:pic>
      <p:sp>
        <p:nvSpPr>
          <p:cNvPr id="6" name="TextBox 5">
            <a:extLst>
              <a:ext uri="{FF2B5EF4-FFF2-40B4-BE49-F238E27FC236}">
                <a16:creationId xmlns:a16="http://schemas.microsoft.com/office/drawing/2014/main" id="{8B35FAD6-8D69-27C6-FAC6-B49AA4357718}"/>
              </a:ext>
            </a:extLst>
          </p:cNvPr>
          <p:cNvSpPr txBox="1"/>
          <p:nvPr/>
        </p:nvSpPr>
        <p:spPr>
          <a:xfrm>
            <a:off x="5550626" y="6239228"/>
            <a:ext cx="6340561" cy="461665"/>
          </a:xfrm>
          <a:prstGeom prst="rect">
            <a:avLst/>
          </a:prstGeom>
          <a:noFill/>
          <a:ln w="28575">
            <a:solidFill>
              <a:srgbClr val="0070C0"/>
            </a:solidFill>
          </a:ln>
        </p:spPr>
        <p:txBody>
          <a:bodyPr wrap="square" rtlCol="0">
            <a:spAutoFit/>
          </a:bodyPr>
          <a:lstStyle/>
          <a:p>
            <a:r>
              <a:rPr lang="en-GB" sz="2400" dirty="0">
                <a:solidFill>
                  <a:srgbClr val="68A042"/>
                </a:solidFill>
              </a:rPr>
              <a:t>We will zoom in closer to Wick on the next slide.</a:t>
            </a:r>
          </a:p>
        </p:txBody>
      </p:sp>
    </p:spTree>
    <p:extLst>
      <p:ext uri="{BB962C8B-B14F-4D97-AF65-F5344CB8AC3E}">
        <p14:creationId xmlns:p14="http://schemas.microsoft.com/office/powerpoint/2010/main" val="1942349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88A56-19F7-9298-1F35-94F9D1C1EA95}"/>
              </a:ext>
            </a:extLst>
          </p:cNvPr>
          <p:cNvSpPr>
            <a:spLocks noGrp="1"/>
          </p:cNvSpPr>
          <p:nvPr>
            <p:ph type="title"/>
          </p:nvPr>
        </p:nvSpPr>
        <p:spPr>
          <a:xfrm>
            <a:off x="211014" y="326950"/>
            <a:ext cx="11793416" cy="934110"/>
          </a:xfrm>
        </p:spPr>
        <p:txBody>
          <a:bodyPr>
            <a:normAutofit fontScale="90000"/>
          </a:bodyPr>
          <a:lstStyle/>
          <a:p>
            <a:pPr algn="ctr"/>
            <a:r>
              <a:rPr lang="en-GB" sz="4000" b="1" dirty="0">
                <a:solidFill>
                  <a:srgbClr val="0070C0"/>
                </a:solidFill>
              </a:rPr>
              <a:t>THIS IS THE SAME MAP ZOOMED IN CLOSER</a:t>
            </a:r>
            <a:br>
              <a:rPr lang="en-GB" sz="4000" b="1" dirty="0">
                <a:solidFill>
                  <a:srgbClr val="0070C0"/>
                </a:solidFill>
              </a:rPr>
            </a:br>
            <a:r>
              <a:rPr lang="en-GB" sz="3100" b="1" dirty="0">
                <a:solidFill>
                  <a:srgbClr val="DD7343"/>
                </a:solidFill>
              </a:rPr>
              <a:t>Use your magnifying glass to examine the map.</a:t>
            </a:r>
          </a:p>
        </p:txBody>
      </p:sp>
      <p:sp>
        <p:nvSpPr>
          <p:cNvPr id="3" name="TextBox 2">
            <a:extLst>
              <a:ext uri="{FF2B5EF4-FFF2-40B4-BE49-F238E27FC236}">
                <a16:creationId xmlns:a16="http://schemas.microsoft.com/office/drawing/2014/main" id="{531F61FA-92AF-6E57-21EE-DA0B13186F2C}"/>
              </a:ext>
            </a:extLst>
          </p:cNvPr>
          <p:cNvSpPr txBox="1"/>
          <p:nvPr/>
        </p:nvSpPr>
        <p:spPr>
          <a:xfrm>
            <a:off x="199292" y="4868964"/>
            <a:ext cx="4351745" cy="1815882"/>
          </a:xfrm>
          <a:prstGeom prst="rect">
            <a:avLst/>
          </a:prstGeom>
          <a:noFill/>
          <a:ln w="28575">
            <a:solidFill>
              <a:srgbClr val="DD7343"/>
            </a:solidFill>
          </a:ln>
        </p:spPr>
        <p:txBody>
          <a:bodyPr wrap="square" rtlCol="0">
            <a:spAutoFit/>
          </a:bodyPr>
          <a:lstStyle/>
          <a:p>
            <a:r>
              <a:rPr lang="en-GB" sz="2800" b="1" dirty="0">
                <a:solidFill>
                  <a:schemeClr val="accent1">
                    <a:lumMod val="75000"/>
                  </a:schemeClr>
                </a:solidFill>
                <a:latin typeface="+mj-lt"/>
              </a:rPr>
              <a:t>Now get out your paper and pencil or slate and chalk and go to next slide for some questions about Map 2.</a:t>
            </a:r>
          </a:p>
        </p:txBody>
      </p:sp>
      <p:sp>
        <p:nvSpPr>
          <p:cNvPr id="4" name="TextBox 3">
            <a:extLst>
              <a:ext uri="{FF2B5EF4-FFF2-40B4-BE49-F238E27FC236}">
                <a16:creationId xmlns:a16="http://schemas.microsoft.com/office/drawing/2014/main" id="{B2DD1AEA-5BD0-AEB3-0691-CC8142D97EF7}"/>
              </a:ext>
            </a:extLst>
          </p:cNvPr>
          <p:cNvSpPr txBox="1"/>
          <p:nvPr/>
        </p:nvSpPr>
        <p:spPr>
          <a:xfrm>
            <a:off x="175847" y="1263266"/>
            <a:ext cx="4375190" cy="3539430"/>
          </a:xfrm>
          <a:prstGeom prst="rect">
            <a:avLst/>
          </a:prstGeom>
          <a:noFill/>
          <a:ln w="28575">
            <a:solidFill>
              <a:srgbClr val="0070C0"/>
            </a:solidFill>
          </a:ln>
        </p:spPr>
        <p:txBody>
          <a:bodyPr wrap="square" rtlCol="0">
            <a:spAutoFit/>
          </a:bodyPr>
          <a:lstStyle/>
          <a:p>
            <a:r>
              <a:rPr lang="en-GB" sz="2800" dirty="0">
                <a:solidFill>
                  <a:srgbClr val="0070C0"/>
                </a:solidFill>
              </a:rPr>
              <a:t>Remember that Wick House is on the left and The Grange on the right-hand side of village. </a:t>
            </a:r>
            <a:r>
              <a:rPr lang="en-GB" sz="2800" b="1" dirty="0">
                <a:solidFill>
                  <a:srgbClr val="00B050"/>
                </a:solidFill>
              </a:rPr>
              <a:t>Can you find them again?</a:t>
            </a:r>
          </a:p>
          <a:p>
            <a:r>
              <a:rPr lang="en-GB" sz="2800" dirty="0">
                <a:solidFill>
                  <a:srgbClr val="DD7343"/>
                </a:solidFill>
              </a:rPr>
              <a:t>Notice the school is marked on this map – in a red triangle. </a:t>
            </a:r>
            <a:r>
              <a:rPr lang="en-GB" sz="2800" b="1" dirty="0">
                <a:solidFill>
                  <a:srgbClr val="00B050"/>
                </a:solidFill>
              </a:rPr>
              <a:t>Can you find it?</a:t>
            </a:r>
          </a:p>
        </p:txBody>
      </p:sp>
      <p:pic>
        <p:nvPicPr>
          <p:cNvPr id="8" name="Content Placeholder 4" descr="A close-up of a map&#10;&#10;AI-generated content may be incorrect.">
            <a:extLst>
              <a:ext uri="{FF2B5EF4-FFF2-40B4-BE49-F238E27FC236}">
                <a16:creationId xmlns:a16="http://schemas.microsoft.com/office/drawing/2014/main" id="{A91EA9C7-1570-2D78-A8EB-9B823AF913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59464" y="1690209"/>
            <a:ext cx="7344966" cy="4511807"/>
          </a:xfrm>
          <a:ln w="28575">
            <a:solidFill>
              <a:srgbClr val="DD7343"/>
            </a:solidFill>
          </a:ln>
        </p:spPr>
      </p:pic>
      <p:sp>
        <p:nvSpPr>
          <p:cNvPr id="9" name="TextBox 8">
            <a:extLst>
              <a:ext uri="{FF2B5EF4-FFF2-40B4-BE49-F238E27FC236}">
                <a16:creationId xmlns:a16="http://schemas.microsoft.com/office/drawing/2014/main" id="{35161F57-BAD9-FE39-FEE7-538D2822E0F0}"/>
              </a:ext>
            </a:extLst>
          </p:cNvPr>
          <p:cNvSpPr txBox="1"/>
          <p:nvPr/>
        </p:nvSpPr>
        <p:spPr>
          <a:xfrm>
            <a:off x="4818491" y="1690209"/>
            <a:ext cx="1714831" cy="369332"/>
          </a:xfrm>
          <a:prstGeom prst="rect">
            <a:avLst/>
          </a:prstGeom>
          <a:solidFill>
            <a:schemeClr val="bg1"/>
          </a:solidFill>
        </p:spPr>
        <p:txBody>
          <a:bodyPr wrap="square" rtlCol="0">
            <a:spAutoFit/>
          </a:bodyPr>
          <a:lstStyle/>
          <a:p>
            <a:r>
              <a:rPr lang="en-GB" dirty="0">
                <a:solidFill>
                  <a:srgbClr val="0070C0"/>
                </a:solidFill>
              </a:rPr>
              <a:t>        Map 2</a:t>
            </a:r>
          </a:p>
        </p:txBody>
      </p:sp>
      <p:graphicFrame>
        <p:nvGraphicFramePr>
          <p:cNvPr id="6" name="Object 5">
            <a:extLst>
              <a:ext uri="{FF2B5EF4-FFF2-40B4-BE49-F238E27FC236}">
                <a16:creationId xmlns:a16="http://schemas.microsoft.com/office/drawing/2014/main" id="{134821FC-43D4-522F-8B92-20467454ABDC}"/>
              </a:ext>
            </a:extLst>
          </p:cNvPr>
          <p:cNvGraphicFramePr>
            <a:graphicFrameLocks noChangeAspect="1"/>
          </p:cNvGraphicFramePr>
          <p:nvPr>
            <p:extLst>
              <p:ext uri="{D42A27DB-BD31-4B8C-83A1-F6EECF244321}">
                <p14:modId xmlns:p14="http://schemas.microsoft.com/office/powerpoint/2010/main" val="48215661"/>
              </p:ext>
            </p:extLst>
          </p:nvPr>
        </p:nvGraphicFramePr>
        <p:xfrm>
          <a:off x="10420919" y="59022"/>
          <a:ext cx="1438574" cy="1603479"/>
        </p:xfrm>
        <a:graphic>
          <a:graphicData uri="http://schemas.openxmlformats.org/presentationml/2006/ole">
            <mc:AlternateContent xmlns:mc="http://schemas.openxmlformats.org/markup-compatibility/2006">
              <mc:Choice xmlns:v="urn:schemas-microsoft-com:vml" Requires="v">
                <p:oleObj r:id="rId3" imgW="2105535" imgH="2346465" progId="">
                  <p:embed/>
                </p:oleObj>
              </mc:Choice>
              <mc:Fallback>
                <p:oleObj r:id="rId3" imgW="2105535" imgH="2346465" progId="">
                  <p:embed/>
                  <p:pic>
                    <p:nvPicPr>
                      <p:cNvPr id="0" name=""/>
                      <p:cNvPicPr/>
                      <p:nvPr/>
                    </p:nvPicPr>
                    <p:blipFill>
                      <a:blip r:embed="rId4"/>
                      <a:stretch>
                        <a:fillRect/>
                      </a:stretch>
                    </p:blipFill>
                    <p:spPr>
                      <a:xfrm>
                        <a:off x="10420919" y="59022"/>
                        <a:ext cx="1438574" cy="1603479"/>
                      </a:xfrm>
                      <a:prstGeom prst="rect">
                        <a:avLst/>
                      </a:prstGeom>
                    </p:spPr>
                  </p:pic>
                </p:oleObj>
              </mc:Fallback>
            </mc:AlternateContent>
          </a:graphicData>
        </a:graphic>
      </p:graphicFrame>
    </p:spTree>
    <p:extLst>
      <p:ext uri="{BB962C8B-B14F-4D97-AF65-F5344CB8AC3E}">
        <p14:creationId xmlns:p14="http://schemas.microsoft.com/office/powerpoint/2010/main" val="3980915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BE514-C197-7C40-5839-798538173067}"/>
              </a:ext>
            </a:extLst>
          </p:cNvPr>
          <p:cNvSpPr>
            <a:spLocks noGrp="1"/>
          </p:cNvSpPr>
          <p:nvPr>
            <p:ph type="title"/>
          </p:nvPr>
        </p:nvSpPr>
        <p:spPr>
          <a:xfrm>
            <a:off x="410906" y="445774"/>
            <a:ext cx="11086017" cy="1375576"/>
          </a:xfrm>
          <a:ln w="28575">
            <a:solidFill>
              <a:srgbClr val="0070C0"/>
            </a:solidFill>
          </a:ln>
        </p:spPr>
        <p:txBody>
          <a:bodyPr>
            <a:normAutofit/>
          </a:bodyPr>
          <a:lstStyle/>
          <a:p>
            <a:r>
              <a:rPr lang="en-GB" b="1" dirty="0">
                <a:solidFill>
                  <a:srgbClr val="DD7343"/>
                </a:solidFill>
              </a:rPr>
              <a:t>Get out your paper or slate and chalk and </a:t>
            </a:r>
            <a:br>
              <a:rPr lang="en-GB" b="1" dirty="0">
                <a:solidFill>
                  <a:srgbClr val="DD7343"/>
                </a:solidFill>
              </a:rPr>
            </a:br>
            <a:r>
              <a:rPr lang="en-GB" b="1" dirty="0">
                <a:solidFill>
                  <a:srgbClr val="DD7343"/>
                </a:solidFill>
              </a:rPr>
              <a:t>write your name on it and today’s date.</a:t>
            </a:r>
          </a:p>
        </p:txBody>
      </p:sp>
      <p:sp>
        <p:nvSpPr>
          <p:cNvPr id="4" name="TextBox 3">
            <a:extLst>
              <a:ext uri="{FF2B5EF4-FFF2-40B4-BE49-F238E27FC236}">
                <a16:creationId xmlns:a16="http://schemas.microsoft.com/office/drawing/2014/main" id="{3EA3014D-32CC-170A-ECFD-ACD0CCFBE13B}"/>
              </a:ext>
            </a:extLst>
          </p:cNvPr>
          <p:cNvSpPr txBox="1"/>
          <p:nvPr/>
        </p:nvSpPr>
        <p:spPr>
          <a:xfrm>
            <a:off x="715616" y="1979875"/>
            <a:ext cx="10519577" cy="4524315"/>
          </a:xfrm>
          <a:prstGeom prst="rect">
            <a:avLst/>
          </a:prstGeom>
          <a:noFill/>
          <a:ln w="28575">
            <a:solidFill>
              <a:srgbClr val="DD7343"/>
            </a:solidFill>
          </a:ln>
        </p:spPr>
        <p:txBody>
          <a:bodyPr wrap="square" rtlCol="0">
            <a:spAutoFit/>
          </a:bodyPr>
          <a:lstStyle/>
          <a:p>
            <a:r>
              <a:rPr lang="en-GB" sz="3200" dirty="0">
                <a:solidFill>
                  <a:srgbClr val="0070C0"/>
                </a:solidFill>
              </a:rPr>
              <a:t>Here are some questions about </a:t>
            </a:r>
            <a:r>
              <a:rPr lang="en-GB" sz="3200" dirty="0">
                <a:solidFill>
                  <a:srgbClr val="DD7343"/>
                </a:solidFill>
              </a:rPr>
              <a:t>Map 2</a:t>
            </a:r>
            <a:r>
              <a:rPr lang="en-GB" sz="3200" dirty="0">
                <a:solidFill>
                  <a:srgbClr val="0070C0"/>
                </a:solidFill>
              </a:rPr>
              <a:t>.  </a:t>
            </a:r>
          </a:p>
          <a:p>
            <a:r>
              <a:rPr lang="en-GB" sz="3200" dirty="0">
                <a:solidFill>
                  <a:srgbClr val="0070C0"/>
                </a:solidFill>
              </a:rPr>
              <a:t>Use your magnifying glass, then write the answers on the other side of the slate.</a:t>
            </a:r>
          </a:p>
          <a:p>
            <a:endParaRPr lang="en-GB" sz="3200" dirty="0">
              <a:solidFill>
                <a:srgbClr val="00B050"/>
              </a:solidFill>
            </a:endParaRPr>
          </a:p>
          <a:p>
            <a:pPr marL="514350" indent="-514350">
              <a:buAutoNum type="arabicParenR"/>
            </a:pPr>
            <a:r>
              <a:rPr lang="en-GB" sz="3200" dirty="0">
                <a:solidFill>
                  <a:srgbClr val="00B050"/>
                </a:solidFill>
              </a:rPr>
              <a:t>Write down the numbers on the land with blue boundaries.</a:t>
            </a:r>
          </a:p>
          <a:p>
            <a:pPr marL="514350" indent="-514350">
              <a:buAutoNum type="arabicParenR"/>
            </a:pPr>
            <a:r>
              <a:rPr lang="en-GB" sz="3200" dirty="0">
                <a:solidFill>
                  <a:srgbClr val="00B050"/>
                </a:solidFill>
              </a:rPr>
              <a:t>What number is on the land around the ‘Smithy’.</a:t>
            </a:r>
          </a:p>
          <a:p>
            <a:pPr marL="514350" indent="-514350">
              <a:buAutoNum type="arabicParenR"/>
            </a:pPr>
            <a:r>
              <a:rPr lang="en-GB" sz="3200" dirty="0">
                <a:solidFill>
                  <a:srgbClr val="00B050"/>
                </a:solidFill>
              </a:rPr>
              <a:t>Find number 35 and write down what the land is being used for.  </a:t>
            </a:r>
          </a:p>
          <a:p>
            <a:pPr marL="514350" indent="-514350">
              <a:buAutoNum type="arabicParenR"/>
            </a:pPr>
            <a:endParaRPr lang="en-GB" sz="3200" dirty="0">
              <a:solidFill>
                <a:srgbClr val="0070C0"/>
              </a:solidFill>
            </a:endParaRPr>
          </a:p>
        </p:txBody>
      </p:sp>
      <p:graphicFrame>
        <p:nvGraphicFramePr>
          <p:cNvPr id="5" name="Object 4">
            <a:extLst>
              <a:ext uri="{FF2B5EF4-FFF2-40B4-BE49-F238E27FC236}">
                <a16:creationId xmlns:a16="http://schemas.microsoft.com/office/drawing/2014/main" id="{762CAB1B-625D-0DE9-AF55-E7DEE41F1160}"/>
              </a:ext>
            </a:extLst>
          </p:cNvPr>
          <p:cNvGraphicFramePr>
            <a:graphicFrameLocks noChangeAspect="1"/>
          </p:cNvGraphicFramePr>
          <p:nvPr>
            <p:extLst>
              <p:ext uri="{D42A27DB-BD31-4B8C-83A1-F6EECF244321}">
                <p14:modId xmlns:p14="http://schemas.microsoft.com/office/powerpoint/2010/main" val="980090789"/>
              </p:ext>
            </p:extLst>
          </p:nvPr>
        </p:nvGraphicFramePr>
        <p:xfrm>
          <a:off x="10024175" y="462279"/>
          <a:ext cx="1211017" cy="1349836"/>
        </p:xfrm>
        <a:graphic>
          <a:graphicData uri="http://schemas.openxmlformats.org/presentationml/2006/ole">
            <mc:AlternateContent xmlns:mc="http://schemas.openxmlformats.org/markup-compatibility/2006">
              <mc:Choice xmlns:v="urn:schemas-microsoft-com:vml" Requires="v">
                <p:oleObj r:id="rId2" imgW="2105535" imgH="2346465" progId="">
                  <p:embed/>
                </p:oleObj>
              </mc:Choice>
              <mc:Fallback>
                <p:oleObj r:id="rId2" imgW="2105535" imgH="2346465" progId="">
                  <p:embed/>
                  <p:pic>
                    <p:nvPicPr>
                      <p:cNvPr id="0" name=""/>
                      <p:cNvPicPr/>
                      <p:nvPr/>
                    </p:nvPicPr>
                    <p:blipFill>
                      <a:blip r:embed="rId3"/>
                      <a:stretch>
                        <a:fillRect/>
                      </a:stretch>
                    </p:blipFill>
                    <p:spPr>
                      <a:xfrm>
                        <a:off x="10024175" y="462279"/>
                        <a:ext cx="1211017" cy="1349836"/>
                      </a:xfrm>
                      <a:prstGeom prst="rect">
                        <a:avLst/>
                      </a:prstGeom>
                    </p:spPr>
                  </p:pic>
                </p:oleObj>
              </mc:Fallback>
            </mc:AlternateContent>
          </a:graphicData>
        </a:graphic>
      </p:graphicFrame>
    </p:spTree>
    <p:extLst>
      <p:ext uri="{BB962C8B-B14F-4D97-AF65-F5344CB8AC3E}">
        <p14:creationId xmlns:p14="http://schemas.microsoft.com/office/powerpoint/2010/main" val="41231804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4146</TotalTime>
  <Words>1725</Words>
  <Application>Microsoft Office PowerPoint</Application>
  <PresentationFormat>Widescreen</PresentationFormat>
  <Paragraphs>153</Paragraphs>
  <Slides>17</Slides>
  <Notes>8</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0</vt:i4>
      </vt:variant>
      <vt:variant>
        <vt:lpstr>Slide Titles</vt:lpstr>
      </vt:variant>
      <vt:variant>
        <vt:i4>17</vt:i4>
      </vt:variant>
    </vt:vector>
  </HeadingPairs>
  <TitlesOfParts>
    <vt:vector size="22" baseType="lpstr">
      <vt:lpstr>Aptos</vt:lpstr>
      <vt:lpstr>Arial</vt:lpstr>
      <vt:lpstr>Calibri</vt:lpstr>
      <vt:lpstr>Calibri Light</vt:lpstr>
      <vt:lpstr>Office Theme</vt:lpstr>
      <vt:lpstr>                                                                          </vt:lpstr>
      <vt:lpstr>Introduction to the Wick History Study  Educational Pack</vt:lpstr>
      <vt:lpstr>   So let’s get started with our History Study by becoming Wick History Detectives</vt:lpstr>
      <vt:lpstr>PowerPoint Presentation</vt:lpstr>
      <vt:lpstr>       A modern map of Wick Village showing the houses.</vt:lpstr>
      <vt:lpstr>Map No: 1 - River and Roads – OS map 1905</vt:lpstr>
      <vt:lpstr> Map No: 2 - Wick Land Tax Survey of 1910</vt:lpstr>
      <vt:lpstr>THIS IS THE SAME MAP ZOOMED IN CLOSER Use your magnifying glass to examine the map.</vt:lpstr>
      <vt:lpstr>Get out your paper or slate and chalk and  write your name on it and today’s date.</vt:lpstr>
      <vt:lpstr>         </vt:lpstr>
      <vt:lpstr> MAP No: 4 – Simplified Map of Wick </vt:lpstr>
      <vt:lpstr>We will now visit the village of Wick, starting with the Victorian school. Can you see it in the distance? We used this building for our logo!</vt:lpstr>
      <vt:lpstr> We will find out about Wick School and the village children who went there about 100 years ago</vt:lpstr>
      <vt:lpstr>         Wick school children in about 1900</vt:lpstr>
      <vt:lpstr>             Let’s have a closer look at the Wick Schoolchildren.                    Notice their dirty boots. They would have to walk                   down muddy lanes to get to the village school.</vt:lpstr>
      <vt:lpstr>PowerPoint Presentation</vt:lpstr>
      <vt:lpstr> END OF SESSION 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Wick History Detectives</dc:title>
  <dc:creator>Deborah Overton</dc:creator>
  <cp:lastModifiedBy>Geoff Power</cp:lastModifiedBy>
  <cp:revision>82</cp:revision>
  <cp:lastPrinted>2023-10-04T11:04:13Z</cp:lastPrinted>
  <dcterms:created xsi:type="dcterms:W3CDTF">2023-10-04T10:39:08Z</dcterms:created>
  <dcterms:modified xsi:type="dcterms:W3CDTF">2025-11-27T11:10:40Z</dcterms:modified>
</cp:coreProperties>
</file>